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590" r:id="rId4"/>
    <p:sldId id="599" r:id="rId5"/>
    <p:sldId id="613" r:id="rId6"/>
    <p:sldId id="620" r:id="rId7"/>
    <p:sldId id="629" r:id="rId8"/>
    <p:sldId id="621" r:id="rId9"/>
    <p:sldId id="614" r:id="rId10"/>
    <p:sldId id="622" r:id="rId11"/>
    <p:sldId id="615" r:id="rId12"/>
    <p:sldId id="623" r:id="rId13"/>
    <p:sldId id="624" r:id="rId14"/>
    <p:sldId id="625" r:id="rId15"/>
    <p:sldId id="616" r:id="rId16"/>
    <p:sldId id="626" r:id="rId17"/>
    <p:sldId id="627" r:id="rId18"/>
    <p:sldId id="628" r:id="rId19"/>
    <p:sldId id="617" r:id="rId20"/>
    <p:sldId id="630" r:id="rId21"/>
    <p:sldId id="618" r:id="rId22"/>
    <p:sldId id="631" r:id="rId23"/>
    <p:sldId id="632" r:id="rId24"/>
    <p:sldId id="619" r:id="rId25"/>
    <p:sldId id="633" r:id="rId26"/>
    <p:sldId id="634" r:id="rId27"/>
    <p:sldId id="61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3" clrMode="bw" scaleToFitPaper="1" frameSlides="1"/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6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tableStyles" Target="tableStyles.xml"/><Relationship Id="rId31" Type="http://schemas.openxmlformats.org/officeDocument/2006/relationships/printerSettings" Target="printerSettings/printerSettings1.bin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1D9E8-FE44-1145-A7A3-6BC97BA6C72F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2337E-83DC-3942-AFD2-321F7915B43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2446B-CDB8-BC49-9F55-C0603C4962B6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68127-09BC-494A-88D2-0ECE77B9D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68127-09BC-494A-88D2-0ECE77B9D8E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68127-09BC-494A-88D2-0ECE77B9D8E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google.com/imgres?um=1&amp;hl=en&amp;client=firefox-a&amp;sa=N&amp;tbo=d&amp;rls=org.mozilla:en-US:official&amp;biw=1280&amp;bih=596&amp;tbm=isch&amp;tbnid=KX8gaFB1WTEBUM:&amp;imgrefurl=http://en.wikipedia.org/wiki/Constitutional_Convention_(United_States)&amp;docid=AjEP3qWSEDe5SM&amp;imgurl=http://upload.wikimedia.org/wikipedia/commons/thumb/9/9d/Scene_at_the_Signing_of_the_Constitution_of_the_United_States.jpg/400px-Scene_at_the_Signing_of_the_Constitution_of_the_United_States.jpg&amp;w=400&amp;h=263&amp;ei=V3aaUMTrOYeV0QHAwoDADA&amp;zoom=1&amp;iact=hc&amp;vpx=192&amp;vpy=155&amp;dur=402&amp;hovh=182&amp;hovw=277&amp;tx=199&amp;ty=118&amp;sig=116778831799809614233&amp;page=1&amp;tbnh=134&amp;tbnw=199&amp;start=0&amp;ndsp=18&amp;ved=1t:429,r:1,s:0,i:77" TargetMode="Externa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lang="en-US" dirty="0" smtClean="0"/>
              <a:t>Fifth level</a:t>
            </a:r>
            <a:endParaRPr lang="en-US" dirty="0" smtClean="0">
              <a:hlinkClick r:id="rId13"/>
            </a:endParaRPr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11/7/12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»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399" y="2130425"/>
            <a:ext cx="7231716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Unit 12 – Reagan and the March to the Present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5399" y="3886200"/>
            <a:ext cx="7231716" cy="1752600"/>
          </a:xfrm>
        </p:spPr>
        <p:txBody>
          <a:bodyPr/>
          <a:lstStyle/>
          <a:p>
            <a:r>
              <a:rPr lang="en-US" dirty="0" smtClean="0"/>
              <a:t>Lesson</a:t>
            </a:r>
            <a:r>
              <a:rPr lang="en-US" dirty="0" smtClean="0"/>
              <a:t> 5 </a:t>
            </a:r>
            <a:r>
              <a:rPr lang="en-US" dirty="0" smtClean="0"/>
              <a:t>– The</a:t>
            </a:r>
            <a:r>
              <a:rPr lang="en-US" dirty="0" smtClean="0"/>
              <a:t> </a:t>
            </a:r>
            <a:r>
              <a:rPr lang="en-US" dirty="0" smtClean="0"/>
              <a:t>Bush </a:t>
            </a:r>
            <a:r>
              <a:rPr lang="en-US" dirty="0" smtClean="0"/>
              <a:t>Presidency</a:t>
            </a:r>
            <a:endParaRPr lang="en-US" dirty="0" smtClean="0"/>
          </a:p>
          <a:p>
            <a:r>
              <a:rPr lang="en-US" dirty="0" smtClean="0"/>
              <a:t>4/</a:t>
            </a:r>
            <a:r>
              <a:rPr lang="en-US" dirty="0" smtClean="0"/>
              <a:t>17/</a:t>
            </a:r>
            <a:r>
              <a:rPr lang="en-US" dirty="0" smtClean="0"/>
              <a:t>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 The</a:t>
            </a:r>
            <a:r>
              <a:rPr lang="en-US" dirty="0" smtClean="0"/>
              <a:t> Bush </a:t>
            </a:r>
            <a:r>
              <a:rPr lang="en-US" dirty="0" smtClean="0"/>
              <a:t>Presidency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553"/>
            <a:ext cx="9144000" cy="5795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62553"/>
            <a:ext cx="5701911" cy="5795447"/>
          </a:xfrm>
        </p:spPr>
        <p:txBody>
          <a:bodyPr>
            <a:normAutofit fontScale="70000" lnSpcReduction="20000"/>
          </a:bodyPr>
          <a:lstStyle/>
          <a:p>
            <a:pPr marL="571500" lvl="0" indent="-571500">
              <a:buFont typeface="+mj-lt"/>
              <a:buAutoNum type="romanUcPeriod" startAt="4"/>
            </a:pPr>
            <a:r>
              <a:rPr lang="en-US" dirty="0" smtClean="0"/>
              <a:t>The War on Terrorism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Bush nominates </a:t>
            </a:r>
            <a:r>
              <a:rPr lang="en-US" b="1" u="sng" dirty="0" smtClean="0"/>
              <a:t>General Colin Powell</a:t>
            </a:r>
            <a:r>
              <a:rPr lang="en-US" dirty="0" smtClean="0"/>
              <a:t> to be first African American Secretary of State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Promotes a </a:t>
            </a:r>
            <a:r>
              <a:rPr lang="en-US" b="1" u="sng" dirty="0" smtClean="0"/>
              <a:t>Unilateral</a:t>
            </a:r>
            <a:r>
              <a:rPr lang="en-US" dirty="0" smtClean="0"/>
              <a:t> approach to foreign policy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USA acts quickly and independently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Alienates many of America’s allies</a:t>
            </a:r>
            <a:endParaRPr lang="en-US" sz="32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Resentment against US fuels terrorism in the Middle East through groups such as </a:t>
            </a:r>
            <a:r>
              <a:rPr lang="en-US" b="1" u="sng" dirty="0" smtClean="0"/>
              <a:t>Al Qaeda</a:t>
            </a:r>
            <a:r>
              <a:rPr lang="en-US" dirty="0" smtClean="0"/>
              <a:t> led by </a:t>
            </a:r>
            <a:r>
              <a:rPr lang="en-US" b="1" u="sng" dirty="0" smtClean="0"/>
              <a:t>Osama Bin Laden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1993 World Trade Center bombing led US to bomb Al Qaeda bases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Bin Laden allies himself with </a:t>
            </a:r>
            <a:r>
              <a:rPr lang="en-US" b="1" u="sng" dirty="0" smtClean="0"/>
              <a:t>Taliban</a:t>
            </a:r>
            <a:r>
              <a:rPr lang="en-US" dirty="0" smtClean="0"/>
              <a:t> government in Afghanistan</a:t>
            </a:r>
            <a:endParaRPr lang="en-US" sz="32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September 11</a:t>
            </a:r>
            <a:r>
              <a:rPr lang="en-US" b="1" u="sng" baseline="30000" dirty="0" smtClean="0"/>
              <a:t>th</a:t>
            </a:r>
            <a:r>
              <a:rPr lang="en-US" b="1" u="sng" dirty="0" smtClean="0"/>
              <a:t> Attacks</a:t>
            </a:r>
            <a:r>
              <a:rPr lang="en-US" dirty="0" smtClean="0"/>
              <a:t> shock nation and rally support behind American war on terror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Search for Bin Laden leads America to declare war on Afghanistan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US helped overthrown Taliban and establish a shaky democracy led by </a:t>
            </a:r>
            <a:r>
              <a:rPr lang="en-US" b="1" u="sng" dirty="0" err="1" smtClean="0"/>
              <a:t>Hamid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Karzai</a:t>
            </a:r>
            <a:endParaRPr lang="en-US" sz="32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Establishes </a:t>
            </a:r>
            <a:r>
              <a:rPr lang="en-US" b="1" u="sng" dirty="0" smtClean="0"/>
              <a:t>Department of Homeland Security</a:t>
            </a:r>
            <a:r>
              <a:rPr lang="en-US" dirty="0" smtClean="0"/>
              <a:t> to address threats at home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b="1" u="sng" dirty="0" smtClean="0"/>
              <a:t>Patriot Acts of 2001 and 2003</a:t>
            </a:r>
            <a:r>
              <a:rPr lang="en-US" dirty="0" smtClean="0"/>
              <a:t> give new surveillance powers to government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b="1" u="sng" dirty="0" smtClean="0"/>
              <a:t>Guantanamo Bay Prison</a:t>
            </a:r>
            <a:r>
              <a:rPr lang="en-US" dirty="0" smtClean="0"/>
              <a:t> in Cuba allowed to hold suspected terrorist indefinitely without charge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b="1" u="sng" dirty="0" smtClean="0"/>
              <a:t>Director of National Intelligence</a:t>
            </a:r>
            <a:r>
              <a:rPr lang="en-US" dirty="0" smtClean="0"/>
              <a:t> position created to communicate between DHS, CIA, and FBI</a:t>
            </a:r>
            <a:endParaRPr lang="en-US" sz="3200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 The</a:t>
            </a:r>
            <a:r>
              <a:rPr lang="en-US" dirty="0" smtClean="0"/>
              <a:t> Bush </a:t>
            </a:r>
            <a:r>
              <a:rPr lang="en-US" dirty="0" smtClean="0"/>
              <a:t>Presidency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910" y="1062553"/>
            <a:ext cx="3442089" cy="5795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 The</a:t>
            </a:r>
            <a:r>
              <a:rPr lang="en-US" dirty="0" smtClean="0"/>
              <a:t> Bush </a:t>
            </a:r>
            <a:r>
              <a:rPr lang="en-US" dirty="0" smtClean="0"/>
              <a:t>Presidency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997" y="1062552"/>
            <a:ext cx="9175995" cy="5795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 The</a:t>
            </a:r>
            <a:r>
              <a:rPr lang="en-US" dirty="0" smtClean="0"/>
              <a:t> Bush </a:t>
            </a:r>
            <a:r>
              <a:rPr lang="en-US" dirty="0" smtClean="0"/>
              <a:t>Presidency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4846"/>
            <a:ext cx="4495800" cy="59831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874846"/>
            <a:ext cx="4648199" cy="5983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 The</a:t>
            </a:r>
            <a:r>
              <a:rPr lang="en-US" dirty="0" smtClean="0"/>
              <a:t> Bush </a:t>
            </a:r>
            <a:r>
              <a:rPr lang="en-US" dirty="0" smtClean="0"/>
              <a:t>Presidency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62552"/>
            <a:ext cx="9143999" cy="5791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62553"/>
            <a:ext cx="5701911" cy="5795447"/>
          </a:xfrm>
        </p:spPr>
        <p:txBody>
          <a:bodyPr>
            <a:normAutofit fontScale="70000" lnSpcReduction="20000"/>
          </a:bodyPr>
          <a:lstStyle/>
          <a:p>
            <a:pPr marL="571500" lvl="0" indent="-571500">
              <a:buFont typeface="+mj-lt"/>
              <a:buAutoNum type="romanUcPeriod" startAt="5"/>
            </a:pPr>
            <a:r>
              <a:rPr lang="en-US" dirty="0" smtClean="0"/>
              <a:t>Bush “II” Foreign Policy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Supports expansion of NATO, EU, and WTO (China admitted)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Continues “Unilateralism”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Refuses to sign </a:t>
            </a:r>
            <a:r>
              <a:rPr lang="en-US" b="1" u="sng" dirty="0" smtClean="0"/>
              <a:t>Kyoto Protocol</a:t>
            </a:r>
            <a:r>
              <a:rPr lang="en-US" dirty="0" smtClean="0"/>
              <a:t> on climate change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Walks out on UN Conference on Racism and Anti-Ballistic Missile Treaty 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Refused to negotiate with Iran or North Korea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Efforts to act alone known as </a:t>
            </a:r>
            <a:r>
              <a:rPr lang="en-US" b="1" u="sng" dirty="0" smtClean="0"/>
              <a:t>Bush Doctrine</a:t>
            </a:r>
            <a:r>
              <a:rPr lang="en-US" dirty="0" smtClean="0"/>
              <a:t> to stop terrorism and WMD proliferation</a:t>
            </a:r>
            <a:endParaRPr lang="en-US" sz="32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Iraq War rooted in Bush’s </a:t>
            </a:r>
            <a:r>
              <a:rPr lang="en-US" b="1" u="sng" dirty="0" smtClean="0"/>
              <a:t>“Axis of Evil”</a:t>
            </a:r>
            <a:r>
              <a:rPr lang="en-US" dirty="0" smtClean="0"/>
              <a:t> speech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Pre-emptive strike needed to prevent Iraq from gaining nuclear weapons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Air strikes begin without approval of UN Security Council known as </a:t>
            </a:r>
            <a:r>
              <a:rPr lang="en-US" b="1" u="sng" dirty="0" smtClean="0"/>
              <a:t>Operation Iraqi Freedom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Hussein’s regime overthrown by April 2003 (just four weeks later)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Violence continues in fight for control of nation by different religious and ethnic groups</a:t>
            </a:r>
            <a:endParaRPr lang="en-US" sz="32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Bush widely criticized when no </a:t>
            </a:r>
            <a:r>
              <a:rPr lang="en-US" dirty="0" err="1" smtClean="0"/>
              <a:t>WMDs</a:t>
            </a:r>
            <a:r>
              <a:rPr lang="en-US" dirty="0" smtClean="0"/>
              <a:t> are found and leaving Iraq unstable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Further criticized for torture of Iraqi prisoner in </a:t>
            </a:r>
            <a:r>
              <a:rPr lang="en-US" b="1" u="sng" dirty="0" smtClean="0"/>
              <a:t>Abu </a:t>
            </a:r>
            <a:r>
              <a:rPr lang="en-US" b="1" u="sng" dirty="0" err="1" smtClean="0"/>
              <a:t>Ghraib</a:t>
            </a:r>
            <a:r>
              <a:rPr lang="en-US" b="1" u="sng" dirty="0" smtClean="0"/>
              <a:t> Prison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America’s international reputation greatly damaged</a:t>
            </a:r>
            <a:endParaRPr lang="en-US" sz="3200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 The</a:t>
            </a:r>
            <a:r>
              <a:rPr lang="en-US" dirty="0" smtClean="0"/>
              <a:t> Bush </a:t>
            </a:r>
            <a:r>
              <a:rPr lang="en-US" dirty="0" smtClean="0"/>
              <a:t>Presidency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190" y="878148"/>
            <a:ext cx="3117810" cy="2891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191" y="3769282"/>
            <a:ext cx="3117809" cy="3088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 The</a:t>
            </a:r>
            <a:r>
              <a:rPr lang="en-US" dirty="0" smtClean="0"/>
              <a:t> Bush </a:t>
            </a:r>
            <a:r>
              <a:rPr lang="en-US" dirty="0" smtClean="0"/>
              <a:t>Presidency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07452"/>
            <a:ext cx="9143999" cy="5850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 The</a:t>
            </a:r>
            <a:r>
              <a:rPr lang="en-US" dirty="0" smtClean="0"/>
              <a:t> Bush </a:t>
            </a:r>
            <a:r>
              <a:rPr lang="en-US" dirty="0" smtClean="0"/>
              <a:t>Presidency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553"/>
            <a:ext cx="9143999" cy="5795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 The</a:t>
            </a:r>
            <a:r>
              <a:rPr lang="en-US" dirty="0" smtClean="0"/>
              <a:t> Bush </a:t>
            </a:r>
            <a:r>
              <a:rPr lang="en-US" dirty="0" smtClean="0"/>
              <a:t>Presidency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552"/>
            <a:ext cx="4495800" cy="57954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799" y="1062553"/>
            <a:ext cx="4648199" cy="5795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62553"/>
            <a:ext cx="5701911" cy="5795447"/>
          </a:xfrm>
        </p:spPr>
        <p:txBody>
          <a:bodyPr>
            <a:normAutofit/>
          </a:bodyPr>
          <a:lstStyle/>
          <a:p>
            <a:pPr marL="571500" lvl="0" indent="-571500">
              <a:buFont typeface="+mj-lt"/>
              <a:buAutoNum type="romanUcPeriod" startAt="6"/>
            </a:pPr>
            <a:r>
              <a:rPr lang="en-US" dirty="0" smtClean="0"/>
              <a:t>Election of 2004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Economic struggles and loss of popularity leaves Bush weak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Democrats nominate </a:t>
            </a:r>
            <a:r>
              <a:rPr lang="en-US" b="1" u="sng" dirty="0" smtClean="0"/>
              <a:t>Senator John Kerry</a:t>
            </a:r>
            <a:r>
              <a:rPr lang="en-US" dirty="0" smtClean="0"/>
              <a:t> 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Republicans rally around war on terror, tax cuts, and opposition to gay marriage and abortion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Portray Kerry as a </a:t>
            </a:r>
            <a:r>
              <a:rPr lang="en-US" b="1" u="sng" dirty="0" smtClean="0"/>
              <a:t>“flip-flopper”</a:t>
            </a:r>
            <a:r>
              <a:rPr lang="en-US" dirty="0" smtClean="0"/>
              <a:t> and damage him with </a:t>
            </a:r>
            <a:r>
              <a:rPr lang="en-US" b="1" u="sng" dirty="0" smtClean="0"/>
              <a:t>“</a:t>
            </a:r>
            <a:r>
              <a:rPr lang="en-US" b="1" u="sng" dirty="0" err="1" smtClean="0"/>
              <a:t>Swiftboat</a:t>
            </a:r>
            <a:r>
              <a:rPr lang="en-US" b="1" u="sng" dirty="0" smtClean="0"/>
              <a:t> Ads”</a:t>
            </a:r>
            <a:endParaRPr lang="en-US" sz="32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Bush wins a close but comfortable race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Republicans add to their majority in Congress</a:t>
            </a:r>
            <a:endParaRPr lang="en-US" sz="3200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 The</a:t>
            </a:r>
            <a:r>
              <a:rPr lang="en-US" dirty="0" smtClean="0"/>
              <a:t> Bush </a:t>
            </a:r>
            <a:r>
              <a:rPr lang="en-US" dirty="0" smtClean="0"/>
              <a:t>Presidency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910" y="1062553"/>
            <a:ext cx="3442089" cy="3085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909" y="4147562"/>
            <a:ext cx="3442089" cy="2710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Unit 12 Lesson 4: 4/</a:t>
            </a:r>
            <a:r>
              <a:rPr lang="en-US" dirty="0" smtClean="0"/>
              <a:t>17/</a:t>
            </a:r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9753"/>
            <a:ext cx="9143999" cy="529527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u="sng" dirty="0" smtClean="0"/>
              <a:t>Warm-Up</a:t>
            </a:r>
            <a:r>
              <a:rPr lang="en-US" sz="2400" dirty="0" smtClean="0"/>
              <a:t>: </a:t>
            </a:r>
            <a:endParaRPr lang="en-US" sz="2400" i="1" dirty="0" smtClean="0"/>
          </a:p>
          <a:p>
            <a:pPr marL="457200" indent="-457200">
              <a:buAutoNum type="arabicParenBoth"/>
            </a:pPr>
            <a:r>
              <a:rPr lang="en-US" sz="2400" dirty="0" smtClean="0"/>
              <a:t>Download this Power Point from </a:t>
            </a:r>
            <a:r>
              <a:rPr lang="en-US" sz="2400" dirty="0" err="1" smtClean="0"/>
              <a:t>mrvandsburger.weebly.com</a:t>
            </a:r>
            <a:endParaRPr lang="en-US" sz="2400" i="1" dirty="0" smtClean="0"/>
          </a:p>
          <a:p>
            <a:pPr marL="457200" indent="-457200">
              <a:buAutoNum type="arabicParenBoth"/>
            </a:pPr>
            <a:r>
              <a:rPr lang="en-US" sz="2400" dirty="0" smtClean="0"/>
              <a:t>Submit your Bush and Clinton Quiz by 11:12</a:t>
            </a:r>
          </a:p>
          <a:p>
            <a:pPr marL="457200" indent="-457200">
              <a:buNone/>
            </a:pPr>
            <a:endParaRPr lang="en-US" sz="2400" dirty="0" smtClean="0"/>
          </a:p>
          <a:p>
            <a:pPr marL="457200" indent="-457200">
              <a:buNone/>
            </a:pPr>
            <a:endParaRPr lang="en-US" sz="2400" dirty="0" smtClean="0"/>
          </a:p>
          <a:p>
            <a:pPr marL="457200" indent="-457200" algn="ctr">
              <a:buNone/>
            </a:pPr>
            <a:r>
              <a:rPr lang="en-US" sz="4800" dirty="0" smtClean="0"/>
              <a:t>35 </a:t>
            </a:r>
            <a:r>
              <a:rPr lang="en-US" sz="4800" dirty="0" smtClean="0"/>
              <a:t>Days Left Until the AP Exam!!!</a:t>
            </a:r>
          </a:p>
          <a:p>
            <a:pPr marL="457200" indent="-457200">
              <a:buNone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 The</a:t>
            </a:r>
            <a:r>
              <a:rPr lang="en-US" dirty="0" smtClean="0"/>
              <a:t> Bush </a:t>
            </a:r>
            <a:r>
              <a:rPr lang="en-US" dirty="0" smtClean="0"/>
              <a:t>Presidency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17094"/>
            <a:ext cx="9143999" cy="5940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62553"/>
            <a:ext cx="5701911" cy="5795447"/>
          </a:xfrm>
        </p:spPr>
        <p:txBody>
          <a:bodyPr>
            <a:normAutofit fontScale="85000" lnSpcReduction="20000"/>
          </a:bodyPr>
          <a:lstStyle/>
          <a:p>
            <a:pPr marL="571500" lvl="0" indent="-571500">
              <a:buFont typeface="+mj-lt"/>
              <a:buAutoNum type="romanUcPeriod" startAt="6"/>
            </a:pPr>
            <a:r>
              <a:rPr lang="en-US" dirty="0" smtClean="0"/>
              <a:t>Bush’s Second Term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Bush ignores </a:t>
            </a:r>
            <a:r>
              <a:rPr lang="en-US" b="1" u="sng" dirty="0" smtClean="0"/>
              <a:t>Iraqi Study Group</a:t>
            </a:r>
            <a:r>
              <a:rPr lang="en-US" dirty="0" smtClean="0"/>
              <a:t> recommendation to increase Iraqi control over reconstruction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Troop </a:t>
            </a:r>
            <a:r>
              <a:rPr lang="en-US" b="1" u="sng" dirty="0" smtClean="0"/>
              <a:t>“Surge”</a:t>
            </a:r>
            <a:r>
              <a:rPr lang="en-US" dirty="0" smtClean="0"/>
              <a:t> sends 30,000 additional troops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Left wars in Iraq, Afghanistan, and issue of a nuclear Iran and North Korean to next president</a:t>
            </a:r>
            <a:endParaRPr lang="en-US" sz="32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Pushes to privatize Social Security but fails to reform immigration laws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Hurricane Katrina</a:t>
            </a:r>
            <a:r>
              <a:rPr lang="en-US" dirty="0" smtClean="0"/>
              <a:t> kills 1,000 and leaves thousands devastated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b="1" u="sng" dirty="0" smtClean="0"/>
              <a:t>FEMA</a:t>
            </a:r>
            <a:r>
              <a:rPr lang="en-US" dirty="0" smtClean="0"/>
              <a:t> and Bush blamed for lack of a response</a:t>
            </a:r>
            <a:endParaRPr lang="en-US" sz="32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Republicans harmed by scandals including bribes, improper sexual conduct, and gerrymandering schemes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Democrats regain control of Congress in </a:t>
            </a:r>
            <a:r>
              <a:rPr lang="en-US" b="1" u="sng" dirty="0" smtClean="0"/>
              <a:t>2006 Midterm Election</a:t>
            </a:r>
            <a:endParaRPr lang="en-US" sz="32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Bush appoints </a:t>
            </a:r>
            <a:r>
              <a:rPr lang="en-US" b="1" u="sng" dirty="0" smtClean="0"/>
              <a:t>John Roberts</a:t>
            </a:r>
            <a:r>
              <a:rPr lang="en-US" dirty="0" smtClean="0"/>
              <a:t> as Chief Justice and conservative </a:t>
            </a:r>
            <a:r>
              <a:rPr lang="en-US" b="1" u="sng" dirty="0" smtClean="0"/>
              <a:t>Samuel Alito</a:t>
            </a:r>
            <a:r>
              <a:rPr lang="en-US" dirty="0" smtClean="0"/>
              <a:t> to the court</a:t>
            </a:r>
            <a:endParaRPr lang="en-US" sz="3600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 The</a:t>
            </a:r>
            <a:r>
              <a:rPr lang="en-US" dirty="0" smtClean="0"/>
              <a:t> Bush </a:t>
            </a:r>
            <a:r>
              <a:rPr lang="en-US" dirty="0" smtClean="0"/>
              <a:t>Presidency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911" y="1062552"/>
            <a:ext cx="3442088" cy="2936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910" y="3998950"/>
            <a:ext cx="3442089" cy="2859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 The</a:t>
            </a:r>
            <a:r>
              <a:rPr lang="en-US" dirty="0" smtClean="0"/>
              <a:t> Bush </a:t>
            </a:r>
            <a:r>
              <a:rPr lang="en-US" dirty="0" smtClean="0"/>
              <a:t>Presidency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11922"/>
            <a:ext cx="9143999" cy="5846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 The</a:t>
            </a:r>
            <a:r>
              <a:rPr lang="en-US" dirty="0" smtClean="0"/>
              <a:t> Bush </a:t>
            </a:r>
            <a:r>
              <a:rPr lang="en-US" dirty="0" smtClean="0"/>
              <a:t>Presidency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62552"/>
            <a:ext cx="9143999" cy="5795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62553"/>
            <a:ext cx="5701911" cy="5795447"/>
          </a:xfrm>
        </p:spPr>
        <p:txBody>
          <a:bodyPr>
            <a:normAutofit fontScale="77500" lnSpcReduction="20000"/>
          </a:bodyPr>
          <a:lstStyle/>
          <a:p>
            <a:pPr marL="571500" lvl="0" indent="-571500">
              <a:buFont typeface="+mj-lt"/>
              <a:buAutoNum type="romanUcPeriod" startAt="7"/>
            </a:pPr>
            <a:r>
              <a:rPr lang="en-US" dirty="0" smtClean="0"/>
              <a:t>2008 Financial Crisis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Subprime</a:t>
            </a:r>
            <a:r>
              <a:rPr lang="en-US" dirty="0" smtClean="0"/>
              <a:t> loans allow investors to purchase property at low interest rates and </a:t>
            </a:r>
            <a:r>
              <a:rPr lang="en-US" b="1" u="sng" dirty="0" smtClean="0"/>
              <a:t>“flip”</a:t>
            </a:r>
            <a:r>
              <a:rPr lang="en-US" dirty="0" smtClean="0"/>
              <a:t> real estate for a quick profit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Similar to speculation during the 1920’s</a:t>
            </a:r>
            <a:endParaRPr lang="en-US" sz="32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Real estate “bubble” bursts when investors stop buying homes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Cannot pay back loans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Banks fail and investors panic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b="1" u="sng" dirty="0" smtClean="0"/>
              <a:t>“Liquidity Crisis”</a:t>
            </a:r>
            <a:r>
              <a:rPr lang="en-US" dirty="0" smtClean="0"/>
              <a:t> occurs when consumers don’t have enough money for day to day life</a:t>
            </a:r>
            <a:endParaRPr lang="en-US" sz="32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Gas prices soar to $4 a gallon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Stock market declines by 40%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Bush reluctantly asks Congress for support in taking control and supporting credit lending institutions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b="1" u="sng" dirty="0" smtClean="0"/>
              <a:t>Troubled Assets Relief Program</a:t>
            </a:r>
            <a:r>
              <a:rPr lang="en-US" dirty="0" smtClean="0"/>
              <a:t> (TARP) supports $700 billion in loans to banking institutions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Conservatives criticize this action as “socialist”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Liberals criticize it as a </a:t>
            </a:r>
            <a:r>
              <a:rPr lang="en-US" b="1" u="sng" dirty="0" smtClean="0"/>
              <a:t>“bailout”</a:t>
            </a:r>
            <a:r>
              <a:rPr lang="en-US" dirty="0" smtClean="0"/>
              <a:t> of companies who failed due to lack of regulation by the government</a:t>
            </a:r>
            <a:endParaRPr lang="en-US" sz="3200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 The</a:t>
            </a:r>
            <a:r>
              <a:rPr lang="en-US" dirty="0" smtClean="0"/>
              <a:t> Bush </a:t>
            </a:r>
            <a:r>
              <a:rPr lang="en-US" dirty="0" smtClean="0"/>
              <a:t>Presidency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911" y="1062553"/>
            <a:ext cx="3442089" cy="35038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912" y="4566370"/>
            <a:ext cx="3442088" cy="2291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 The</a:t>
            </a:r>
            <a:r>
              <a:rPr lang="en-US" dirty="0" smtClean="0"/>
              <a:t> Bush </a:t>
            </a:r>
            <a:r>
              <a:rPr lang="en-US" dirty="0" smtClean="0"/>
              <a:t>Presidency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62552"/>
            <a:ext cx="9143999" cy="5795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 The</a:t>
            </a:r>
            <a:r>
              <a:rPr lang="en-US" dirty="0" smtClean="0"/>
              <a:t> Bush </a:t>
            </a:r>
            <a:r>
              <a:rPr lang="en-US" dirty="0" smtClean="0"/>
              <a:t>Presidency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800"/>
            <a:ext cx="9144000" cy="553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97088"/>
            <a:ext cx="9144000" cy="5241870"/>
          </a:xfrm>
        </p:spPr>
        <p:txBody>
          <a:bodyPr>
            <a:normAutofit fontScale="92500" lnSpcReduction="10000"/>
          </a:bodyPr>
          <a:lstStyle/>
          <a:p>
            <a:pPr lvl="0">
              <a:buNone/>
            </a:pPr>
            <a:endParaRPr lang="en-US" dirty="0" smtClean="0"/>
          </a:p>
          <a:p>
            <a:pPr lvl="0">
              <a:buNone/>
            </a:pPr>
            <a:r>
              <a:rPr lang="en-US" u="sng" dirty="0" smtClean="0"/>
              <a:t>Steps</a:t>
            </a:r>
            <a:r>
              <a:rPr lang="en-US" dirty="0" smtClean="0"/>
              <a:t>:</a:t>
            </a:r>
          </a:p>
          <a:p>
            <a:pPr marL="514350" lvl="0" indent="-514350">
              <a:buAutoNum type="arabicParenBoth"/>
            </a:pPr>
            <a:r>
              <a:rPr lang="en-US" dirty="0" smtClean="0"/>
              <a:t>Go to </a:t>
            </a:r>
            <a:r>
              <a:rPr lang="en-US" dirty="0" err="1" smtClean="0"/>
              <a:t>mrvandsburger.weebly.com</a:t>
            </a:r>
            <a:endParaRPr lang="en-US" dirty="0" smtClean="0"/>
          </a:p>
          <a:p>
            <a:pPr marL="514350" lvl="0" indent="-514350">
              <a:buAutoNum type="arabicParenBoth"/>
            </a:pPr>
            <a:r>
              <a:rPr lang="en-US" dirty="0" smtClean="0"/>
              <a:t>Download the files:</a:t>
            </a:r>
            <a:endParaRPr lang="en-US" dirty="0" smtClean="0"/>
          </a:p>
          <a:p>
            <a:pPr marL="914400" lvl="1" indent="-514350"/>
            <a:r>
              <a:rPr lang="en-US" dirty="0" smtClean="0"/>
              <a:t>Iraq War </a:t>
            </a:r>
            <a:r>
              <a:rPr lang="en-US" dirty="0" smtClean="0"/>
              <a:t>Mini-DBQ</a:t>
            </a:r>
            <a:endParaRPr lang="en-US" dirty="0" smtClean="0"/>
          </a:p>
          <a:p>
            <a:pPr marL="514350" lvl="0" indent="-514350">
              <a:buAutoNum type="arabicParenBoth"/>
            </a:pPr>
            <a:r>
              <a:rPr lang="en-US" dirty="0" smtClean="0"/>
              <a:t>Email to Mr. Vandsburger when you are finished.</a:t>
            </a:r>
          </a:p>
          <a:p>
            <a:pPr marL="514350" lvl="0" indent="-514350">
              <a:buNone/>
            </a:pPr>
            <a:endParaRPr lang="en-US" dirty="0" smtClean="0"/>
          </a:p>
          <a:p>
            <a:pPr marL="514350" lvl="0" indent="-514350">
              <a:buNone/>
            </a:pPr>
            <a:r>
              <a:rPr lang="en-US" u="sng" dirty="0" smtClean="0"/>
              <a:t>Homework</a:t>
            </a:r>
            <a:r>
              <a:rPr lang="en-US" dirty="0" smtClean="0"/>
              <a:t>: </a:t>
            </a:r>
          </a:p>
          <a:p>
            <a:pPr lvl="0"/>
            <a:r>
              <a:rPr lang="en-US" dirty="0" smtClean="0"/>
              <a:t>Literal and Analytical Notes </a:t>
            </a:r>
            <a:r>
              <a:rPr lang="en-US" dirty="0" err="1" smtClean="0"/>
              <a:t>p</a:t>
            </a:r>
            <a:r>
              <a:rPr lang="en-US" dirty="0" smtClean="0"/>
              <a:t>.</a:t>
            </a:r>
            <a:r>
              <a:rPr lang="en-US" dirty="0" smtClean="0"/>
              <a:t> 1064 - 1078</a:t>
            </a:r>
          </a:p>
          <a:p>
            <a:pPr lvl="0"/>
            <a:r>
              <a:rPr lang="en-US" dirty="0" smtClean="0"/>
              <a:t>Save Power Point as “</a:t>
            </a:r>
            <a:r>
              <a:rPr lang="en-US" i="1" dirty="0" smtClean="0"/>
              <a:t>Your Name </a:t>
            </a:r>
            <a:r>
              <a:rPr lang="en-US" dirty="0" smtClean="0"/>
              <a:t>Lesson</a:t>
            </a:r>
            <a:r>
              <a:rPr lang="en-US" dirty="0" smtClean="0"/>
              <a:t> 5” </a:t>
            </a:r>
            <a:r>
              <a:rPr lang="en-US" dirty="0" smtClean="0"/>
              <a:t>and email to Mr. Vandsburger (will count as class work grade)</a:t>
            </a:r>
          </a:p>
          <a:p>
            <a:r>
              <a:rPr lang="en-US" dirty="0" smtClean="0"/>
              <a:t>Finish </a:t>
            </a:r>
            <a:r>
              <a:rPr lang="en-US" dirty="0" smtClean="0"/>
              <a:t>“Iraq War DBQ” </a:t>
            </a:r>
            <a:r>
              <a:rPr lang="en-US" dirty="0" smtClean="0"/>
              <a:t>by</a:t>
            </a:r>
            <a:r>
              <a:rPr lang="en-US" dirty="0" smtClean="0"/>
              <a:t> Sunday at </a:t>
            </a:r>
            <a:r>
              <a:rPr lang="en-US" dirty="0" smtClean="0"/>
              <a:t>8 pm</a:t>
            </a:r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Independent Work:</a:t>
            </a:r>
            <a:r>
              <a:rPr lang="en-US" dirty="0" smtClean="0"/>
              <a:t> The Bush Presidency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97088"/>
            <a:ext cx="9144000" cy="44663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</a:t>
            </a:r>
          </a:p>
          <a:p>
            <a:r>
              <a:rPr lang="en-US" dirty="0" smtClean="0"/>
              <a:t>	Unit 12 Lesson</a:t>
            </a:r>
            <a:r>
              <a:rPr lang="en-US" dirty="0" smtClean="0"/>
              <a:t> </a:t>
            </a:r>
            <a:r>
              <a:rPr lang="en-US" dirty="0" smtClean="0"/>
              <a:t>5. SWBAT </a:t>
            </a:r>
            <a:r>
              <a:rPr lang="en-US" dirty="0" smtClean="0"/>
              <a:t>judge whether George </a:t>
            </a:r>
            <a:r>
              <a:rPr lang="en-US" dirty="0" smtClean="0"/>
              <a:t>W. </a:t>
            </a:r>
            <a:r>
              <a:rPr lang="en-US" dirty="0" smtClean="0"/>
              <a:t>Bush’s administration promoted or set back America as a global power. 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8884"/>
            <a:ext cx="9144000" cy="3629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62554"/>
            <a:ext cx="5701911" cy="5795446"/>
          </a:xfrm>
        </p:spPr>
        <p:txBody>
          <a:bodyPr>
            <a:normAutofit fontScale="92500" lnSpcReduction="10000"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dirty="0" smtClean="0"/>
              <a:t>American Society in 2000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Over 80% of Americans live in </a:t>
            </a:r>
            <a:r>
              <a:rPr lang="en-US" b="1" u="sng" dirty="0" smtClean="0"/>
              <a:t>metropolitan areas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White-Americans growing at a slower rate while Hispanic-Americans are largest minority group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“Graying”</a:t>
            </a:r>
            <a:r>
              <a:rPr lang="en-US" dirty="0" smtClean="0"/>
              <a:t> of the Baby Boom generation causes concerns in paying for Social Security, housing, and health care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Growing number of </a:t>
            </a:r>
            <a:r>
              <a:rPr lang="en-US" b="1" u="sng" dirty="0" smtClean="0"/>
              <a:t>“single mother”</a:t>
            </a:r>
            <a:r>
              <a:rPr lang="en-US" dirty="0" smtClean="0"/>
              <a:t> homes across all races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Alarming distribution of wealth despite growth overall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Whites earning average of ~$20,000 more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Top 20% of earners account for over 60% of wealth</a:t>
            </a:r>
            <a:endParaRPr lang="en-US" sz="3200" dirty="0" smtClean="0"/>
          </a:p>
          <a:p>
            <a:pPr lvl="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 The</a:t>
            </a:r>
            <a:r>
              <a:rPr lang="en-US" dirty="0" smtClean="0"/>
              <a:t> Bush </a:t>
            </a:r>
            <a:r>
              <a:rPr lang="en-US" dirty="0" smtClean="0"/>
              <a:t>Presidency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911" y="1254816"/>
            <a:ext cx="3442088" cy="5603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62553"/>
            <a:ext cx="5701911" cy="5795447"/>
          </a:xfrm>
        </p:spPr>
        <p:txBody>
          <a:bodyPr>
            <a:normAutofit fontScale="70000" lnSpcReduction="20000"/>
          </a:bodyPr>
          <a:lstStyle/>
          <a:p>
            <a:pPr marL="571500" lvl="0" indent="-571500">
              <a:buFont typeface="+mj-lt"/>
              <a:buAutoNum type="romanUcPeriod" startAt="2"/>
            </a:pPr>
            <a:r>
              <a:rPr lang="en-US" dirty="0" smtClean="0"/>
              <a:t>The Election of 2000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Al Gore</a:t>
            </a:r>
            <a:r>
              <a:rPr lang="en-US" dirty="0" smtClean="0"/>
              <a:t> nominated by Democrats with </a:t>
            </a:r>
            <a:r>
              <a:rPr lang="en-US" b="1" u="sng" dirty="0" smtClean="0"/>
              <a:t>Joseph Lieberman</a:t>
            </a:r>
            <a:r>
              <a:rPr lang="en-US" dirty="0" smtClean="0"/>
              <a:t> first Jewish candidate for VP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George W. Bush</a:t>
            </a:r>
            <a:r>
              <a:rPr lang="en-US" dirty="0" smtClean="0"/>
              <a:t> and </a:t>
            </a:r>
            <a:r>
              <a:rPr lang="en-US" b="1" u="sng" dirty="0" smtClean="0"/>
              <a:t>Dick Cheney</a:t>
            </a:r>
            <a:r>
              <a:rPr lang="en-US" dirty="0" smtClean="0"/>
              <a:t> nominated by Republicans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Gore runs as “champion of families” while Bush runs as the “compassionate conservative”</a:t>
            </a:r>
            <a:endParaRPr lang="en-US" sz="32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Ralph Nader</a:t>
            </a:r>
            <a:r>
              <a:rPr lang="en-US" dirty="0" smtClean="0"/>
              <a:t> runs for the </a:t>
            </a:r>
            <a:r>
              <a:rPr lang="en-US" b="1" u="sng" dirty="0" smtClean="0"/>
              <a:t>Green Party</a:t>
            </a:r>
            <a:r>
              <a:rPr lang="en-US" dirty="0" smtClean="0"/>
              <a:t> most influential in taking votes away from Gore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Gore received ~ 500,000 votes more than Bush but election came down to Florida’s electoral votes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534 votes separated the candidates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Supreme Court of Florida orders re-count of </a:t>
            </a:r>
            <a:r>
              <a:rPr lang="en-US" b="1" u="sng" dirty="0" smtClean="0"/>
              <a:t>“hanging </a:t>
            </a:r>
            <a:r>
              <a:rPr lang="en-US" b="1" u="sng" dirty="0" err="1" smtClean="0"/>
              <a:t>chad</a:t>
            </a:r>
            <a:r>
              <a:rPr lang="en-US" b="1" u="sng" dirty="0" smtClean="0"/>
              <a:t>”</a:t>
            </a:r>
            <a:r>
              <a:rPr lang="en-US" dirty="0" smtClean="0"/>
              <a:t> ballots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Supreme Court overturns recount in case of </a:t>
            </a:r>
            <a:r>
              <a:rPr lang="en-US" b="1" u="sng" dirty="0" smtClean="0"/>
              <a:t>Bush </a:t>
            </a:r>
            <a:r>
              <a:rPr lang="en-US" b="1" u="sng" dirty="0" err="1" smtClean="0"/>
              <a:t>v</a:t>
            </a:r>
            <a:r>
              <a:rPr lang="en-US" b="1" u="sng" dirty="0" smtClean="0"/>
              <a:t>. Gore</a:t>
            </a:r>
            <a:endParaRPr lang="en-US" sz="32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Bush defeats Gore 271 – 266 in closest election of modern era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Northeast and West Coast solidified as Democrat territory while South and Mid-West solidly Republican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Republican leadership emphasizes conservative values and partisanship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b="1" u="sng" dirty="0" smtClean="0"/>
              <a:t>Gerrymandered</a:t>
            </a:r>
            <a:r>
              <a:rPr lang="en-US" dirty="0" smtClean="0"/>
              <a:t> Congressional districts emphasize party loyalty harming compromise in </a:t>
            </a:r>
            <a:r>
              <a:rPr lang="en-US" dirty="0" smtClean="0"/>
              <a:t>Congress</a:t>
            </a: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 The</a:t>
            </a:r>
            <a:r>
              <a:rPr lang="en-US" dirty="0" smtClean="0"/>
              <a:t> Bush </a:t>
            </a:r>
            <a:r>
              <a:rPr lang="en-US" dirty="0" smtClean="0"/>
              <a:t>Presidency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911" y="1062553"/>
            <a:ext cx="3442089" cy="254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911" y="3607162"/>
            <a:ext cx="3442088" cy="3250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 The</a:t>
            </a:r>
            <a:r>
              <a:rPr lang="en-US" dirty="0" smtClean="0"/>
              <a:t> Bush </a:t>
            </a:r>
            <a:r>
              <a:rPr lang="en-US" dirty="0" smtClean="0"/>
              <a:t>Presidency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553"/>
            <a:ext cx="9144000" cy="5795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 The</a:t>
            </a:r>
            <a:r>
              <a:rPr lang="en-US" dirty="0" smtClean="0"/>
              <a:t> Bush </a:t>
            </a:r>
            <a:r>
              <a:rPr lang="en-US" dirty="0" smtClean="0"/>
              <a:t>Presidency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45" y="1062552"/>
            <a:ext cx="9150544" cy="5795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 The</a:t>
            </a:r>
            <a:r>
              <a:rPr lang="en-US" dirty="0" smtClean="0"/>
              <a:t> Bush </a:t>
            </a:r>
            <a:r>
              <a:rPr lang="en-US" dirty="0" smtClean="0"/>
              <a:t>Presidency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62552"/>
            <a:ext cx="9144000" cy="5829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62553"/>
            <a:ext cx="5701911" cy="5795447"/>
          </a:xfrm>
        </p:spPr>
        <p:txBody>
          <a:bodyPr>
            <a:normAutofit fontScale="92500" lnSpcReduction="20000"/>
          </a:bodyPr>
          <a:lstStyle/>
          <a:p>
            <a:pPr marL="571500" lvl="0" indent="-571500">
              <a:buFont typeface="+mj-lt"/>
              <a:buAutoNum type="romanUcPeriod" startAt="3"/>
            </a:pPr>
            <a:r>
              <a:rPr lang="en-US" dirty="0" smtClean="0"/>
              <a:t>Bush’s Domestic Policies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Pushes a strictly conservative agenda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Congress approves $1.35 trillion </a:t>
            </a:r>
            <a:r>
              <a:rPr lang="en-US" b="1" u="sng" dirty="0" smtClean="0"/>
              <a:t>Bush Tax Cuts</a:t>
            </a:r>
            <a:r>
              <a:rPr lang="en-US" dirty="0" smtClean="0"/>
              <a:t> to stimulate economic growth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Criticized for benefiting wealthy the most and bringing back deficit</a:t>
            </a:r>
            <a:endParaRPr lang="en-US" sz="32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Develops </a:t>
            </a:r>
            <a:r>
              <a:rPr lang="en-US" b="1" u="sng" dirty="0" smtClean="0"/>
              <a:t>No Child Left Behind Act</a:t>
            </a:r>
            <a:r>
              <a:rPr lang="en-US" dirty="0" smtClean="0"/>
              <a:t> to improve performance of all schools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Gave private option to Medicare recipients and prescription drug coverage to seniors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E-Commerce bubble bursts with end of the </a:t>
            </a:r>
            <a:r>
              <a:rPr lang="en-US" b="1" u="sng" dirty="0" smtClean="0"/>
              <a:t>Dot Com Boom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Companies either fall short of speculator’s predictions or…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b="1" u="sng" dirty="0" smtClean="0"/>
              <a:t>Enron</a:t>
            </a:r>
            <a:r>
              <a:rPr lang="en-US" dirty="0" smtClean="0"/>
              <a:t> and </a:t>
            </a:r>
            <a:r>
              <a:rPr lang="en-US" b="1" u="sng" dirty="0" smtClean="0"/>
              <a:t>World Com</a:t>
            </a:r>
            <a:r>
              <a:rPr lang="en-US" dirty="0" smtClean="0"/>
              <a:t> fraudulently over report earnings </a:t>
            </a:r>
            <a:endParaRPr lang="en-US" sz="32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Many investors move into real estate</a:t>
            </a:r>
            <a:endParaRPr lang="en-US" sz="3200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Notes: The</a:t>
            </a:r>
            <a:r>
              <a:rPr lang="en-US" dirty="0" smtClean="0"/>
              <a:t> Bush </a:t>
            </a:r>
            <a:r>
              <a:rPr lang="en-US" dirty="0" smtClean="0"/>
              <a:t>Presidency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189" y="1062552"/>
            <a:ext cx="3117809" cy="3166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188" y="4228620"/>
            <a:ext cx="3117811" cy="2629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14503</TotalTime>
  <Words>1247</Words>
  <Application>Microsoft Macintosh PowerPoint</Application>
  <PresentationFormat>On-screen Show (4:3)</PresentationFormat>
  <Paragraphs>169</Paragraphs>
  <Slides>27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Unit 12 – Reagan and the March to the Present</vt:lpstr>
      <vt:lpstr>Unit 12 Lesson 4: 4/17/13</vt:lpstr>
      <vt:lpstr>Objective</vt:lpstr>
      <vt:lpstr>Notes: The Bush Presidency</vt:lpstr>
      <vt:lpstr>Notes: The Bush Presidency</vt:lpstr>
      <vt:lpstr>Notes: The Bush Presidency</vt:lpstr>
      <vt:lpstr>Notes: The Bush Presidency</vt:lpstr>
      <vt:lpstr>Notes: The Bush Presidency</vt:lpstr>
      <vt:lpstr>Notes: The Bush Presidency</vt:lpstr>
      <vt:lpstr>Notes: The Bush Presidency</vt:lpstr>
      <vt:lpstr>Notes: The Bush Presidency</vt:lpstr>
      <vt:lpstr>Notes: The Bush Presidency</vt:lpstr>
      <vt:lpstr>Notes: The Bush Presidency</vt:lpstr>
      <vt:lpstr>Notes: The Bush Presidency</vt:lpstr>
      <vt:lpstr>Notes: The Bush Presidency</vt:lpstr>
      <vt:lpstr>Notes: The Bush Presidency</vt:lpstr>
      <vt:lpstr>Notes: The Bush Presidency</vt:lpstr>
      <vt:lpstr>Notes: The Bush Presidency</vt:lpstr>
      <vt:lpstr>Notes: The Bush Presidency</vt:lpstr>
      <vt:lpstr>Notes: The Bush Presidency</vt:lpstr>
      <vt:lpstr>Notes: The Bush Presidency</vt:lpstr>
      <vt:lpstr>Notes: The Bush Presidency</vt:lpstr>
      <vt:lpstr>Notes: The Bush Presidency</vt:lpstr>
      <vt:lpstr>Notes: The Bush Presidency</vt:lpstr>
      <vt:lpstr>Notes: The Bush Presidency</vt:lpstr>
      <vt:lpstr>Notes: The Bush Presidency</vt:lpstr>
      <vt:lpstr>Independent Work: The Bush Presidency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#5 – The Southern Colonies</dc:title>
  <dc:creator>Tomer Vandsburger</dc:creator>
  <cp:lastModifiedBy>Tomer Vandsburger</cp:lastModifiedBy>
  <cp:revision>427</cp:revision>
  <cp:lastPrinted>2013-03-08T13:14:51Z</cp:lastPrinted>
  <dcterms:created xsi:type="dcterms:W3CDTF">2013-04-16T18:31:50Z</dcterms:created>
  <dcterms:modified xsi:type="dcterms:W3CDTF">2013-04-16T19:25:41Z</dcterms:modified>
</cp:coreProperties>
</file>