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Default Extension="png" ContentType="image/png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15.xml" ContentType="application/vnd.openxmlformats-officedocument.presentationml.slide+xml"/>
  <Override PartName="/ppt/viewProps.xml" ContentType="application/vnd.openxmlformats-officedocument.presentationml.viewProps+xml"/>
  <Default Extension="bin" ContentType="application/vnd.openxmlformats-officedocument.presentationml.printerSettings"/>
  <Override PartName="/docProps/core.xml" ContentType="application/vnd.openxmlformats-package.core-properties+xml"/>
  <Default Extension="rels" ContentType="application/vnd.openxmlformats-package.relationships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590" r:id="rId4"/>
    <p:sldId id="599" r:id="rId5"/>
    <p:sldId id="613" r:id="rId6"/>
    <p:sldId id="618" r:id="rId7"/>
    <p:sldId id="614" r:id="rId8"/>
    <p:sldId id="619" r:id="rId9"/>
    <p:sldId id="620" r:id="rId10"/>
    <p:sldId id="621" r:id="rId11"/>
    <p:sldId id="615" r:id="rId12"/>
    <p:sldId id="616" r:id="rId13"/>
    <p:sldId id="622" r:id="rId14"/>
    <p:sldId id="617" r:id="rId15"/>
    <p:sldId id="612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3" clrMode="bw" scaleToFitPaper="1" frameSlides="1"/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94" d="100"/>
          <a:sy n="94" d="100"/>
        </p:scale>
        <p:origin x="-6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slide" Target="slides/slide13.xml"/><Relationship Id="rId20" Type="http://schemas.openxmlformats.org/officeDocument/2006/relationships/presProps" Target="presProps.xml"/><Relationship Id="rId4" Type="http://schemas.openxmlformats.org/officeDocument/2006/relationships/slide" Target="slides/slide3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7" Type="http://schemas.openxmlformats.org/officeDocument/2006/relationships/slide" Target="slides/slide6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2" Type="http://schemas.openxmlformats.org/officeDocument/2006/relationships/slide" Target="slides/slide1.xml"/><Relationship Id="rId9" Type="http://schemas.openxmlformats.org/officeDocument/2006/relationships/slide" Target="slides/slide8.xml"/><Relationship Id="rId3" Type="http://schemas.openxmlformats.org/officeDocument/2006/relationships/slide" Target="slides/slide2.xml"/><Relationship Id="rId1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B1D9E8-FE44-1145-A7A3-6BC97BA6C72F}" type="datetimeFigureOut">
              <a:rPr lang="en-US" smtClean="0"/>
              <a:pPr/>
              <a:t>4/10/13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92337E-83DC-3942-AFD2-321F7915B43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F2446B-CDB8-BC49-9F55-C0603C4962B6}" type="datetimeFigureOut">
              <a:rPr lang="en-US" smtClean="0"/>
              <a:pPr/>
              <a:t>4/10/13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168127-09BC-494A-88D2-0ECE77B9D8E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68127-09BC-494A-88D2-0ECE77B9D8E6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68127-09BC-494A-88D2-0ECE77B9D8E6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ECDF-7EA4-FF40-B36F-1E0E565BF129}" type="datetimeFigureOut">
              <a:rPr lang="en-US" smtClean="0"/>
              <a:pPr/>
              <a:t>4/10/13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3298-8059-354B-AAE6-689925DE2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ECDF-7EA4-FF40-B36F-1E0E565BF129}" type="datetimeFigureOut">
              <a:rPr lang="en-US" smtClean="0"/>
              <a:pPr/>
              <a:t>4/10/13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3298-8059-354B-AAE6-689925DE2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ECDF-7EA4-FF40-B36F-1E0E565BF129}" type="datetimeFigureOut">
              <a:rPr lang="en-US" smtClean="0"/>
              <a:pPr/>
              <a:t>4/10/13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3298-8059-354B-AAE6-689925DE2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ECDF-7EA4-FF40-B36F-1E0E565BF129}" type="datetimeFigureOut">
              <a:rPr lang="en-US" smtClean="0"/>
              <a:pPr/>
              <a:t>4/10/13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3298-8059-354B-AAE6-689925DE2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ECDF-7EA4-FF40-B36F-1E0E565BF129}" type="datetimeFigureOut">
              <a:rPr lang="en-US" smtClean="0"/>
              <a:pPr/>
              <a:t>4/10/13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3298-8059-354B-AAE6-689925DE2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ECDF-7EA4-FF40-B36F-1E0E565BF129}" type="datetimeFigureOut">
              <a:rPr lang="en-US" smtClean="0"/>
              <a:pPr/>
              <a:t>4/10/13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3298-8059-354B-AAE6-689925DE2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ECDF-7EA4-FF40-B36F-1E0E565BF129}" type="datetimeFigureOut">
              <a:rPr lang="en-US" smtClean="0"/>
              <a:pPr/>
              <a:t>4/10/13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3298-8059-354B-AAE6-689925DE2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ECDF-7EA4-FF40-B36F-1E0E565BF129}" type="datetimeFigureOut">
              <a:rPr lang="en-US" smtClean="0"/>
              <a:pPr/>
              <a:t>4/10/13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3298-8059-354B-AAE6-689925DE2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ECDF-7EA4-FF40-B36F-1E0E565BF129}" type="datetimeFigureOut">
              <a:rPr lang="en-US" smtClean="0"/>
              <a:pPr/>
              <a:t>4/10/13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3298-8059-354B-AAE6-689925DE2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ECDF-7EA4-FF40-B36F-1E0E565BF129}" type="datetimeFigureOut">
              <a:rPr lang="en-US" smtClean="0"/>
              <a:pPr/>
              <a:t>4/10/13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3298-8059-354B-AAE6-689925DE2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ECDF-7EA4-FF40-B36F-1E0E565BF129}" type="datetimeFigureOut">
              <a:rPr lang="en-US" smtClean="0"/>
              <a:pPr/>
              <a:t>4/10/13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3298-8059-354B-AAE6-689925DE2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google.com/imgres?um=1&amp;hl=en&amp;client=firefox-a&amp;sa=N&amp;tbo=d&amp;rls=org.mozilla:en-US:official&amp;biw=1280&amp;bih=596&amp;tbm=isch&amp;tbnid=KX8gaFB1WTEBUM:&amp;imgrefurl=http://en.wikipedia.org/wiki/Constitutional_Convention_(United_States)&amp;docid=AjEP3qWSEDe5SM&amp;imgurl=http://upload.wikimedia.org/wikipedia/commons/thumb/9/9d/Scene_at_the_Signing_of_the_Constitution_of_the_United_States.jpg/400px-Scene_at_the_Signing_of_the_Constitution_of_the_United_States.jpg&amp;w=400&amp;h=263&amp;ei=V3aaUMTrOYeV0QHAwoDADA&amp;zoom=1&amp;iact=hc&amp;vpx=192&amp;vpy=155&amp;dur=402&amp;hovh=182&amp;hovw=277&amp;tx=199&amp;ty=118&amp;sig=116778831799809614233&amp;page=1&amp;tbnh=134&amp;tbnw=199&amp;start=0&amp;ndsp=18&amp;ved=1t:429,r:1,s:0,i:77" TargetMode="Externa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marL="2057400" marR="0" lvl="4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/>
            </a:pPr>
            <a:r>
              <a:rPr lang="en-US" dirty="0" smtClean="0"/>
              <a:t>Fifth level</a:t>
            </a:r>
            <a:endParaRPr lang="en-US" dirty="0" smtClean="0">
              <a:hlinkClick r:id="rId13"/>
            </a:endParaRPr>
          </a:p>
          <a:p>
            <a:pPr lvl="4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11/7/12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53298-8059-354B-AAE6-689925DE2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marR="0" indent="-2286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/>
        <a:buChar char="»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5399" y="2130425"/>
            <a:ext cx="7231716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Unit </a:t>
            </a:r>
            <a:r>
              <a:rPr lang="en-US" dirty="0" smtClean="0"/>
              <a:t>12 </a:t>
            </a:r>
            <a:r>
              <a:rPr lang="en-US" dirty="0" smtClean="0"/>
              <a:t>–</a:t>
            </a:r>
            <a:r>
              <a:rPr lang="en-US" dirty="0" smtClean="0"/>
              <a:t> Reagan and the March to the Present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5399" y="3886200"/>
            <a:ext cx="7231716" cy="1752600"/>
          </a:xfrm>
        </p:spPr>
        <p:txBody>
          <a:bodyPr/>
          <a:lstStyle/>
          <a:p>
            <a:r>
              <a:rPr lang="en-US" dirty="0" smtClean="0"/>
              <a:t>Lesson</a:t>
            </a:r>
            <a:r>
              <a:rPr lang="en-US" dirty="0" smtClean="0"/>
              <a:t> 1 </a:t>
            </a:r>
            <a:r>
              <a:rPr lang="en-US" dirty="0" smtClean="0"/>
              <a:t>–</a:t>
            </a:r>
            <a:r>
              <a:rPr lang="en-US" dirty="0" smtClean="0"/>
              <a:t> The Reagan Revolution</a:t>
            </a:r>
          </a:p>
          <a:p>
            <a:r>
              <a:rPr lang="en-US" dirty="0" smtClean="0"/>
              <a:t>4</a:t>
            </a:r>
            <a:r>
              <a:rPr lang="en-US" dirty="0" smtClean="0"/>
              <a:t>/11/</a:t>
            </a:r>
            <a:r>
              <a:rPr lang="en-US" dirty="0" smtClean="0"/>
              <a:t>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/>
          </a:bodyPr>
          <a:lstStyle/>
          <a:p>
            <a:r>
              <a:rPr lang="en-US" dirty="0" smtClean="0"/>
              <a:t>Notes:</a:t>
            </a:r>
            <a:r>
              <a:rPr lang="en-US" dirty="0" smtClean="0"/>
              <a:t> The Reagan Revolution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2552"/>
            <a:ext cx="9144000" cy="5795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96956"/>
            <a:ext cx="5701911" cy="5561043"/>
          </a:xfrm>
        </p:spPr>
        <p:txBody>
          <a:bodyPr>
            <a:normAutofit/>
          </a:bodyPr>
          <a:lstStyle/>
          <a:p>
            <a:pPr marL="1371600" lvl="2" indent="-457200">
              <a:buFont typeface="+mj-lt"/>
              <a:buAutoNum type="arabicPeriod" startAt="2"/>
            </a:pPr>
            <a:r>
              <a:rPr lang="en-US" dirty="0" smtClean="0"/>
              <a:t>Cut income tax by 25% in first 3 years in office, and other cuts helped the wealthy</a:t>
            </a:r>
            <a:endParaRPr lang="en-US" sz="3200" dirty="0" smtClean="0"/>
          </a:p>
          <a:p>
            <a:pPr marL="1714500" lvl="3" indent="-342900">
              <a:buFont typeface="+mj-lt"/>
              <a:buAutoNum type="alphaLcPeriod"/>
            </a:pPr>
            <a:r>
              <a:rPr lang="en-US" dirty="0" smtClean="0"/>
              <a:t>Set up </a:t>
            </a:r>
            <a:r>
              <a:rPr lang="en-US" b="1" u="sng" dirty="0" smtClean="0"/>
              <a:t>Individual Retirement Accounts</a:t>
            </a:r>
            <a:endParaRPr lang="en-US" sz="2800" dirty="0" smtClean="0"/>
          </a:p>
          <a:p>
            <a:pPr marL="1371600" lvl="2" indent="-457200">
              <a:buFont typeface="+mj-lt"/>
              <a:buAutoNum type="arabicPeriod" startAt="2"/>
            </a:pPr>
            <a:r>
              <a:rPr lang="en-US" dirty="0" smtClean="0"/>
              <a:t>With support of Southern Democrats known as </a:t>
            </a:r>
            <a:r>
              <a:rPr lang="en-US" b="1" u="sng" dirty="0" smtClean="0"/>
              <a:t>“Boll Weevils”</a:t>
            </a:r>
            <a:r>
              <a:rPr lang="en-US" dirty="0" smtClean="0"/>
              <a:t> Republicans cut domestic spending by $40 billion</a:t>
            </a:r>
            <a:endParaRPr lang="en-US" sz="3200" dirty="0" smtClean="0"/>
          </a:p>
          <a:p>
            <a:pPr marL="1714500" lvl="3" indent="-342900">
              <a:buFont typeface="+mj-lt"/>
              <a:buAutoNum type="alphaLcPeriod"/>
            </a:pPr>
            <a:r>
              <a:rPr lang="en-US" dirty="0" smtClean="0"/>
              <a:t>Cut food stamps, student loans, and transportation</a:t>
            </a:r>
            <a:endParaRPr lang="en-US" sz="2800" dirty="0" smtClean="0"/>
          </a:p>
          <a:p>
            <a:pPr marL="1714500" lvl="3" indent="-342900">
              <a:buFont typeface="+mj-lt"/>
              <a:buAutoNum type="alphaLcPeriod"/>
            </a:pPr>
            <a:r>
              <a:rPr lang="en-US" dirty="0" smtClean="0"/>
              <a:t>Offset by military spending</a:t>
            </a:r>
            <a:endParaRPr lang="en-US" sz="2800" dirty="0" smtClean="0"/>
          </a:p>
          <a:p>
            <a:pPr marL="1714500" lvl="3" indent="-342900">
              <a:buFont typeface="+mj-lt"/>
              <a:buAutoNum type="alphaLcPeriod"/>
            </a:pPr>
            <a:r>
              <a:rPr lang="en-US" dirty="0" smtClean="0"/>
              <a:t>Raised </a:t>
            </a:r>
            <a:r>
              <a:rPr lang="en-US" dirty="0" smtClean="0"/>
              <a:t>retirement age</a:t>
            </a:r>
            <a:endParaRPr lang="en-US" sz="2800" dirty="0" smtClean="0"/>
          </a:p>
          <a:p>
            <a:pPr marL="1371600" lvl="2" indent="-457200">
              <a:buFont typeface="+mj-lt"/>
              <a:buAutoNum type="arabicPeriod" startAt="2"/>
            </a:pPr>
            <a:r>
              <a:rPr lang="en-US" dirty="0" smtClean="0"/>
              <a:t>Used </a:t>
            </a:r>
            <a:r>
              <a:rPr lang="en-US" b="1" u="sng" dirty="0" smtClean="0"/>
              <a:t>deregulation</a:t>
            </a:r>
            <a:r>
              <a:rPr lang="en-US" dirty="0" smtClean="0"/>
              <a:t> of businesses to support industry and job growth</a:t>
            </a:r>
            <a:endParaRPr lang="en-US" sz="3200" dirty="0" smtClean="0"/>
          </a:p>
          <a:p>
            <a:pPr marL="1371600" lvl="2" indent="-457200">
              <a:buFont typeface="+mj-lt"/>
              <a:buAutoNum type="arabicPeriod" startAt="2"/>
            </a:pPr>
            <a:r>
              <a:rPr lang="en-US" dirty="0" smtClean="0"/>
              <a:t>Fought to </a:t>
            </a:r>
            <a:r>
              <a:rPr lang="en-US" b="1" u="sng" dirty="0" smtClean="0"/>
              <a:t>decertify</a:t>
            </a:r>
            <a:r>
              <a:rPr lang="en-US" dirty="0" smtClean="0"/>
              <a:t> unions for restricting growth</a:t>
            </a:r>
            <a:endParaRPr lang="en-US" sz="3200" dirty="0" smtClean="0"/>
          </a:p>
          <a:p>
            <a:pPr lvl="0">
              <a:buNone/>
            </a:pP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lvl="0">
              <a:buNone/>
            </a:pPr>
            <a:endParaRPr lang="en-US" sz="2400" dirty="0" smtClean="0"/>
          </a:p>
          <a:p>
            <a:pPr lvl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/>
          </a:bodyPr>
          <a:lstStyle/>
          <a:p>
            <a:r>
              <a:rPr lang="en-US" dirty="0" smtClean="0"/>
              <a:t>Notes:</a:t>
            </a:r>
            <a:r>
              <a:rPr lang="en-US" dirty="0" smtClean="0"/>
              <a:t> The Reagan Revolution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911" y="1296956"/>
            <a:ext cx="3442088" cy="33639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1911" y="4660941"/>
            <a:ext cx="3442088" cy="2197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96956"/>
            <a:ext cx="5701911" cy="5561043"/>
          </a:xfrm>
        </p:spPr>
        <p:txBody>
          <a:bodyPr>
            <a:normAutofit fontScale="77500" lnSpcReduction="20000"/>
          </a:bodyPr>
          <a:lstStyle/>
          <a:p>
            <a:pPr marL="571500" lvl="0" indent="-571500">
              <a:buFont typeface="+mj-lt"/>
              <a:buAutoNum type="romanUcPeriod" startAt="3"/>
            </a:pPr>
            <a:r>
              <a:rPr lang="en-US" dirty="0" smtClean="0"/>
              <a:t>Foreign Policy in Reagan’s First Term</a:t>
            </a:r>
            <a:endParaRPr lang="en-US" sz="40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Intensifies arms race with Soviet Union calling them the </a:t>
            </a:r>
            <a:r>
              <a:rPr lang="en-US" b="1" u="sng" dirty="0" smtClean="0"/>
              <a:t>“Evil Empire”</a:t>
            </a:r>
            <a:endParaRPr lang="en-US" sz="36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Increased spending on America’s army and anticommunist forces around the world</a:t>
            </a:r>
            <a:endParaRPr lang="en-US" sz="3200" dirty="0" smtClean="0"/>
          </a:p>
          <a:p>
            <a:pPr marL="1714500" lvl="3" indent="-342900">
              <a:buFont typeface="+mj-lt"/>
              <a:buAutoNum type="alphaLcPeriod"/>
            </a:pPr>
            <a:r>
              <a:rPr lang="en-US" dirty="0" smtClean="0"/>
              <a:t>$171 billion in 1981 -&gt; $300 billion in 1985</a:t>
            </a:r>
            <a:endParaRPr lang="en-US" sz="28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Built new weapons systems, missiles, and expanded the navy</a:t>
            </a:r>
            <a:endParaRPr lang="en-US" sz="32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Started the </a:t>
            </a:r>
            <a:r>
              <a:rPr lang="en-US" b="1" u="sng" dirty="0" smtClean="0"/>
              <a:t>Strategic Defense Initiative</a:t>
            </a:r>
            <a:r>
              <a:rPr lang="en-US" dirty="0" smtClean="0"/>
              <a:t> know critically as </a:t>
            </a:r>
            <a:r>
              <a:rPr lang="en-US" b="1" u="sng" dirty="0" smtClean="0"/>
              <a:t>“Star Wars”</a:t>
            </a:r>
            <a:r>
              <a:rPr lang="en-US" dirty="0" smtClean="0"/>
              <a:t> </a:t>
            </a:r>
            <a:endParaRPr lang="en-US" sz="32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US supports Nicaraguan </a:t>
            </a:r>
            <a:r>
              <a:rPr lang="en-US" b="1" u="sng" dirty="0" smtClean="0"/>
              <a:t>“contras”</a:t>
            </a:r>
            <a:r>
              <a:rPr lang="en-US" dirty="0" smtClean="0"/>
              <a:t> and El Salvador’s government against “leftists”</a:t>
            </a:r>
            <a:endParaRPr lang="en-US" sz="36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Both groups used “death squads” to keep control</a:t>
            </a:r>
            <a:endParaRPr lang="en-US" sz="32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Marines called in to restore a pro-American government in Grenada (1983)</a:t>
            </a:r>
            <a:endParaRPr lang="en-US" sz="36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Approves Israeli invasion of Lebanon to prevent attack by </a:t>
            </a:r>
            <a:r>
              <a:rPr lang="en-US" b="1" u="sng" dirty="0" smtClean="0"/>
              <a:t>Palestinian Liberation Organization</a:t>
            </a:r>
            <a:endParaRPr lang="en-US" sz="36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Results in several attacks on American embassy and army bases in Lebanon</a:t>
            </a:r>
            <a:endParaRPr lang="en-US" sz="32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U.S. Forces withdrawn in 1984</a:t>
            </a:r>
            <a:endParaRPr lang="en-US" sz="3200" dirty="0" smtClean="0"/>
          </a:p>
          <a:p>
            <a:pPr lvl="0">
              <a:buNone/>
            </a:pP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lvl="0">
              <a:buNone/>
            </a:pPr>
            <a:endParaRPr lang="en-US" sz="2400" dirty="0" smtClean="0"/>
          </a:p>
          <a:p>
            <a:pPr lvl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/>
          </a:bodyPr>
          <a:lstStyle/>
          <a:p>
            <a:r>
              <a:rPr lang="en-US" dirty="0" smtClean="0"/>
              <a:t>Notes:</a:t>
            </a:r>
            <a:r>
              <a:rPr lang="en-US" dirty="0" smtClean="0"/>
              <a:t> The Reagan Revolution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910" y="3391003"/>
            <a:ext cx="3442089" cy="34669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1911" y="1296956"/>
            <a:ext cx="3442089" cy="20940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/>
          </a:bodyPr>
          <a:lstStyle/>
          <a:p>
            <a:r>
              <a:rPr lang="en-US" dirty="0" smtClean="0"/>
              <a:t>Notes:</a:t>
            </a:r>
            <a:r>
              <a:rPr lang="en-US" dirty="0" smtClean="0"/>
              <a:t> The Reagan Revolution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62553"/>
            <a:ext cx="4495800" cy="57954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062552"/>
            <a:ext cx="4648200" cy="5795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96956"/>
            <a:ext cx="5701911" cy="5561043"/>
          </a:xfrm>
        </p:spPr>
        <p:txBody>
          <a:bodyPr>
            <a:normAutofit lnSpcReduction="10000"/>
          </a:bodyPr>
          <a:lstStyle/>
          <a:p>
            <a:pPr marL="571500" lvl="0" indent="-571500">
              <a:buFont typeface="+mj-lt"/>
              <a:buAutoNum type="romanUcPeriod" startAt="4"/>
            </a:pPr>
            <a:r>
              <a:rPr lang="en-US" dirty="0" smtClean="0"/>
              <a:t>Results in Reagan’s First Term</a:t>
            </a:r>
            <a:endParaRPr lang="en-US" sz="40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Country faces worst recession since the Depression in 1982</a:t>
            </a:r>
            <a:endParaRPr lang="en-US" sz="36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Recession and falling oil prices bring inflation below 4%</a:t>
            </a:r>
            <a:endParaRPr lang="en-US" sz="32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Reaganomics results in recovery for wealth and </a:t>
            </a:r>
            <a:r>
              <a:rPr lang="en-US" b="1" u="sng" dirty="0" smtClean="0"/>
              <a:t>“Yuppies”</a:t>
            </a:r>
            <a:r>
              <a:rPr lang="en-US" dirty="0" smtClean="0"/>
              <a:t> but not for middle or working-class</a:t>
            </a:r>
            <a:endParaRPr lang="en-US" sz="36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Nominates 3 conservative Supreme Court Justices including </a:t>
            </a:r>
            <a:r>
              <a:rPr lang="en-US" b="1" u="sng" dirty="0" smtClean="0"/>
              <a:t>Sandra Day O’Connor</a:t>
            </a:r>
            <a:r>
              <a:rPr lang="en-US" dirty="0" smtClean="0"/>
              <a:t> as first woman on the Court</a:t>
            </a:r>
            <a:endParaRPr lang="en-US" sz="36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Scale back affirmative action, abortion, and other liberal changes of the Warren Court</a:t>
            </a:r>
            <a:endParaRPr lang="en-US" sz="3200" dirty="0" smtClean="0"/>
          </a:p>
          <a:p>
            <a:pPr lvl="0">
              <a:buNone/>
            </a:pP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lvl="0">
              <a:buNone/>
            </a:pPr>
            <a:endParaRPr lang="en-US" sz="2400" dirty="0" smtClean="0"/>
          </a:p>
          <a:p>
            <a:pPr lvl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/>
          </a:bodyPr>
          <a:lstStyle/>
          <a:p>
            <a:r>
              <a:rPr lang="en-US" dirty="0" smtClean="0"/>
              <a:t>Notes:</a:t>
            </a:r>
            <a:r>
              <a:rPr lang="en-US" dirty="0" smtClean="0"/>
              <a:t> The Reagan Revolution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911" y="1296956"/>
            <a:ext cx="3442088" cy="28776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1911" y="4174582"/>
            <a:ext cx="3442088" cy="26834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97088"/>
            <a:ext cx="9144000" cy="5241870"/>
          </a:xfrm>
        </p:spPr>
        <p:txBody>
          <a:bodyPr>
            <a:normAutofit fontScale="85000" lnSpcReduction="20000"/>
          </a:bodyPr>
          <a:lstStyle/>
          <a:p>
            <a:pPr lvl="0">
              <a:buNone/>
            </a:pPr>
            <a:endParaRPr lang="en-US" dirty="0" smtClean="0"/>
          </a:p>
          <a:p>
            <a:pPr lvl="0">
              <a:buNone/>
            </a:pPr>
            <a:r>
              <a:rPr lang="en-US" u="sng" dirty="0" smtClean="0"/>
              <a:t>Steps</a:t>
            </a:r>
            <a:r>
              <a:rPr lang="en-US" dirty="0" smtClean="0"/>
              <a:t>:</a:t>
            </a:r>
          </a:p>
          <a:p>
            <a:pPr marL="514350" lvl="0" indent="-514350">
              <a:buAutoNum type="arabicParenBoth"/>
            </a:pPr>
            <a:r>
              <a:rPr lang="en-US" dirty="0" smtClean="0"/>
              <a:t>Go to </a:t>
            </a:r>
            <a:r>
              <a:rPr lang="en-US" dirty="0" err="1" smtClean="0"/>
              <a:t>mrvandsburger.weebly.com</a:t>
            </a:r>
            <a:endParaRPr lang="en-US" dirty="0" smtClean="0"/>
          </a:p>
          <a:p>
            <a:pPr marL="514350" lvl="0" indent="-514350">
              <a:buAutoNum type="arabicParenBoth"/>
            </a:pPr>
            <a:r>
              <a:rPr lang="en-US" dirty="0" smtClean="0"/>
              <a:t>Download the </a:t>
            </a:r>
            <a:r>
              <a:rPr lang="en-US" dirty="0" smtClean="0"/>
              <a:t>files:</a:t>
            </a:r>
          </a:p>
          <a:p>
            <a:pPr marL="914400" lvl="1" indent="-514350"/>
            <a:r>
              <a:rPr lang="en-US" dirty="0" smtClean="0"/>
              <a:t>Reagan’s Policies</a:t>
            </a:r>
          </a:p>
          <a:p>
            <a:pPr marL="914400" lvl="1" indent="-514350"/>
            <a:r>
              <a:rPr lang="en-US" dirty="0" smtClean="0"/>
              <a:t>The Reagan Legacy</a:t>
            </a:r>
            <a:endParaRPr lang="en-US" dirty="0" smtClean="0"/>
          </a:p>
          <a:p>
            <a:pPr marL="514350" lvl="0" indent="-514350">
              <a:buAutoNum type="arabicParenBoth"/>
            </a:pPr>
            <a:r>
              <a:rPr lang="en-US" dirty="0" smtClean="0"/>
              <a:t>Email to Mr. Vandsburger when you are finished.</a:t>
            </a:r>
          </a:p>
          <a:p>
            <a:pPr marL="514350" lvl="0" indent="-514350">
              <a:buNone/>
            </a:pPr>
            <a:endParaRPr lang="en-US" dirty="0" smtClean="0"/>
          </a:p>
          <a:p>
            <a:pPr marL="514350" lvl="0" indent="-514350">
              <a:buNone/>
            </a:pPr>
            <a:r>
              <a:rPr lang="en-US" u="sng" dirty="0" smtClean="0"/>
              <a:t>Homework</a:t>
            </a:r>
            <a:r>
              <a:rPr lang="en-US" dirty="0" smtClean="0"/>
              <a:t>: </a:t>
            </a:r>
          </a:p>
          <a:p>
            <a:pPr lvl="0"/>
            <a:r>
              <a:rPr lang="en-US" dirty="0" smtClean="0"/>
              <a:t>Literal and Analytical Notes </a:t>
            </a:r>
            <a:r>
              <a:rPr lang="en-US" dirty="0" err="1" smtClean="0"/>
              <a:t>p</a:t>
            </a:r>
            <a:r>
              <a:rPr lang="en-US" dirty="0" smtClean="0"/>
              <a:t>.</a:t>
            </a:r>
            <a:r>
              <a:rPr lang="en-US" dirty="0" smtClean="0"/>
              <a:t> 1031 - 1037</a:t>
            </a:r>
          </a:p>
          <a:p>
            <a:pPr lvl="0"/>
            <a:r>
              <a:rPr lang="en-US" dirty="0" smtClean="0"/>
              <a:t>Save Power Point as “</a:t>
            </a:r>
            <a:r>
              <a:rPr lang="en-US" i="1" dirty="0" smtClean="0"/>
              <a:t>Your Name </a:t>
            </a:r>
            <a:r>
              <a:rPr lang="en-US" dirty="0" smtClean="0"/>
              <a:t>Lesson</a:t>
            </a:r>
            <a:r>
              <a:rPr lang="en-US" dirty="0" smtClean="0"/>
              <a:t> 1” </a:t>
            </a:r>
            <a:r>
              <a:rPr lang="en-US" dirty="0" smtClean="0"/>
              <a:t>and email to Mr. Vandsburger (will count as class work grade)</a:t>
            </a:r>
          </a:p>
          <a:p>
            <a:r>
              <a:rPr lang="en-US" dirty="0" smtClean="0"/>
              <a:t>Finish </a:t>
            </a:r>
            <a:r>
              <a:rPr lang="en-US" dirty="0" smtClean="0"/>
              <a:t>“The Reagan Legacy” </a:t>
            </a:r>
            <a:r>
              <a:rPr lang="en-US" dirty="0" smtClean="0"/>
              <a:t>by</a:t>
            </a:r>
            <a:r>
              <a:rPr lang="en-US" dirty="0" smtClean="0"/>
              <a:t> Sunday </a:t>
            </a:r>
            <a:r>
              <a:rPr lang="en-US" dirty="0" smtClean="0"/>
              <a:t>at 8 </a:t>
            </a:r>
            <a:r>
              <a:rPr lang="en-US" dirty="0" smtClean="0"/>
              <a:t>pm</a:t>
            </a:r>
          </a:p>
          <a:p>
            <a:r>
              <a:rPr lang="en-US" dirty="0" smtClean="0"/>
              <a:t>Vietnam War DBQ due Wednesday by end of Day</a:t>
            </a: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lvl="0">
              <a:buNone/>
            </a:pPr>
            <a:endParaRPr lang="en-US" sz="2400" dirty="0" smtClean="0"/>
          </a:p>
          <a:p>
            <a:pPr lvl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Independent Work:</a:t>
            </a:r>
            <a:r>
              <a:rPr lang="en-US" dirty="0" smtClean="0"/>
              <a:t> The Reagan Revolution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Unit </a:t>
            </a:r>
            <a:r>
              <a:rPr lang="en-US" dirty="0" smtClean="0"/>
              <a:t>12 </a:t>
            </a:r>
            <a:r>
              <a:rPr lang="en-US" dirty="0" smtClean="0"/>
              <a:t>Lesson</a:t>
            </a:r>
            <a:r>
              <a:rPr lang="en-US" dirty="0" smtClean="0"/>
              <a:t> 1: </a:t>
            </a:r>
            <a:r>
              <a:rPr lang="en-US" dirty="0" smtClean="0"/>
              <a:t>4</a:t>
            </a:r>
            <a:r>
              <a:rPr lang="en-US" dirty="0" smtClean="0"/>
              <a:t>/11/</a:t>
            </a:r>
            <a:r>
              <a:rPr lang="en-US" dirty="0" smtClean="0"/>
              <a:t>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9753"/>
            <a:ext cx="9143999" cy="529527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u="sng" dirty="0" smtClean="0"/>
              <a:t>Warm-Up</a:t>
            </a:r>
            <a:r>
              <a:rPr lang="en-US" sz="2400" dirty="0" smtClean="0"/>
              <a:t>: </a:t>
            </a:r>
            <a:endParaRPr lang="en-US" sz="2400" i="1" dirty="0" smtClean="0"/>
          </a:p>
          <a:p>
            <a:pPr marL="457200" indent="-457200">
              <a:buAutoNum type="arabicParenBoth"/>
            </a:pPr>
            <a:r>
              <a:rPr lang="en-US" sz="2400" dirty="0" smtClean="0"/>
              <a:t>Download this Power Point from </a:t>
            </a:r>
            <a:r>
              <a:rPr lang="en-US" sz="2400" dirty="0" err="1" smtClean="0"/>
              <a:t>mrvandsburger.weebly.com</a:t>
            </a:r>
            <a:endParaRPr lang="en-US" sz="2400" i="1" dirty="0" smtClean="0"/>
          </a:p>
          <a:p>
            <a:pPr marL="457200" indent="-457200">
              <a:buAutoNum type="arabicParenBoth"/>
            </a:pPr>
            <a:r>
              <a:rPr lang="en-US" sz="2400" dirty="0" smtClean="0"/>
              <a:t>Respond to the prompt below in the “Notes” part of your Power Point</a:t>
            </a:r>
          </a:p>
          <a:p>
            <a:pPr marL="457200" indent="-457200">
              <a:buNone/>
            </a:pPr>
            <a:endParaRPr lang="en-US" sz="2400" dirty="0" smtClean="0"/>
          </a:p>
          <a:p>
            <a:pPr marL="457200" indent="-457200">
              <a:buNone/>
            </a:pPr>
            <a:r>
              <a:rPr lang="en-US" sz="2400" i="1" dirty="0" smtClean="0"/>
              <a:t>Prompt</a:t>
            </a:r>
            <a:r>
              <a:rPr lang="en-US" sz="2400" dirty="0" smtClean="0"/>
              <a:t>: </a:t>
            </a:r>
            <a:r>
              <a:rPr lang="en-US" sz="2400" i="1" dirty="0" smtClean="0"/>
              <a:t>Considering the crises, scandals, social movements, and foreign conflicts of the 1960’s and 1970’s, what kinds of policies or characteristics were Americans likely to support for </a:t>
            </a:r>
            <a:r>
              <a:rPr lang="en-US" sz="2400" i="1" dirty="0" smtClean="0"/>
              <a:t>a Presidential </a:t>
            </a:r>
            <a:r>
              <a:rPr lang="en-US" sz="2400" i="1" dirty="0" smtClean="0"/>
              <a:t>candidate in the election of 1980?</a:t>
            </a:r>
            <a:r>
              <a:rPr lang="en-US" sz="2400" dirty="0" smtClean="0"/>
              <a:t> </a:t>
            </a:r>
            <a:endParaRPr lang="en-US" sz="2400" dirty="0" smtClean="0"/>
          </a:p>
          <a:p>
            <a:pPr marL="457200" indent="-457200">
              <a:buNone/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97088"/>
            <a:ext cx="9144000" cy="446631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	</a:t>
            </a:r>
          </a:p>
          <a:p>
            <a:pPr>
              <a:buNone/>
            </a:pPr>
            <a:r>
              <a:rPr lang="en-US" dirty="0" smtClean="0"/>
              <a:t>	</a:t>
            </a:r>
          </a:p>
          <a:p>
            <a:pPr>
              <a:buNone/>
            </a:pPr>
            <a:r>
              <a:rPr lang="en-US" dirty="0" smtClean="0"/>
              <a:t>	Unit </a:t>
            </a:r>
            <a:r>
              <a:rPr lang="en-US" dirty="0" smtClean="0"/>
              <a:t>12 </a:t>
            </a:r>
            <a:r>
              <a:rPr lang="en-US" dirty="0" smtClean="0"/>
              <a:t>Lesson</a:t>
            </a:r>
            <a:r>
              <a:rPr lang="en-US" dirty="0" smtClean="0"/>
              <a:t> </a:t>
            </a:r>
            <a:r>
              <a:rPr lang="en-US" dirty="0" smtClean="0"/>
              <a:t>1. SWBAT judge the extent to which Reagan’s policies succeeded in addressing economic and foreign crises left unresolved by his predecessor. 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lvl="0">
              <a:buNone/>
            </a:pPr>
            <a:endParaRPr lang="en-US" sz="2400" dirty="0" smtClean="0"/>
          </a:p>
          <a:p>
            <a:pPr lvl="0">
              <a:buNone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15374"/>
            <a:ext cx="9144000" cy="36609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96956"/>
            <a:ext cx="5701911" cy="5561043"/>
          </a:xfrm>
        </p:spPr>
        <p:txBody>
          <a:bodyPr>
            <a:normAutofit fontScale="85000" lnSpcReduction="20000"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dirty="0" smtClean="0"/>
              <a:t>The Election of 1980</a:t>
            </a:r>
            <a:endParaRPr lang="en-US" sz="40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Steady shift to the “Right” since 1964</a:t>
            </a:r>
            <a:endParaRPr lang="en-US" sz="36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Conservatism, </a:t>
            </a:r>
            <a:r>
              <a:rPr lang="en-US" b="1" u="sng" dirty="0" smtClean="0"/>
              <a:t>religious fundamentalists</a:t>
            </a:r>
            <a:r>
              <a:rPr lang="en-US" dirty="0" smtClean="0"/>
              <a:t>, and </a:t>
            </a:r>
            <a:r>
              <a:rPr lang="en-US" b="1" u="sng" dirty="0" smtClean="0"/>
              <a:t>Political Action Committees</a:t>
            </a:r>
            <a:r>
              <a:rPr lang="en-US" dirty="0" smtClean="0"/>
              <a:t> support “Right” candidates</a:t>
            </a:r>
            <a:endParaRPr lang="en-US" sz="36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Opposed big government, New Deal liberalism, and social movements of 1960’s and 70’s</a:t>
            </a:r>
            <a:endParaRPr lang="en-US" sz="32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Key Issues</a:t>
            </a:r>
            <a:endParaRPr lang="en-US" sz="36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b="1" u="sng" dirty="0" smtClean="0"/>
              <a:t>California Proposition 13</a:t>
            </a:r>
            <a:r>
              <a:rPr lang="en-US" dirty="0" smtClean="0"/>
              <a:t> serves as model for cutting taxes to stimulate the economy</a:t>
            </a:r>
            <a:endParaRPr lang="en-US" sz="32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b="1" u="sng" dirty="0" smtClean="0"/>
              <a:t>Reverend Jerry </a:t>
            </a:r>
            <a:r>
              <a:rPr lang="en-US" b="1" u="sng" dirty="0" err="1" smtClean="0"/>
              <a:t>Falwell</a:t>
            </a:r>
            <a:r>
              <a:rPr lang="en-US" dirty="0" smtClean="0"/>
              <a:t> creates the </a:t>
            </a:r>
            <a:r>
              <a:rPr lang="en-US" b="1" u="sng" dirty="0" smtClean="0"/>
              <a:t>Moral Majority</a:t>
            </a:r>
            <a:r>
              <a:rPr lang="en-US" dirty="0" smtClean="0"/>
              <a:t> to finance conservative candidates to defeat liberal members of Congress</a:t>
            </a:r>
            <a:endParaRPr lang="en-US" sz="3200" dirty="0" smtClean="0"/>
          </a:p>
          <a:p>
            <a:pPr marL="1714500" lvl="3" indent="-342900">
              <a:buFont typeface="+mj-lt"/>
              <a:buAutoNum type="alphaLcPeriod"/>
            </a:pPr>
            <a:r>
              <a:rPr lang="en-US" dirty="0" smtClean="0"/>
              <a:t>Supported return to </a:t>
            </a:r>
            <a:r>
              <a:rPr lang="en-US" b="1" u="sng" dirty="0" smtClean="0"/>
              <a:t>religious fundamentalism</a:t>
            </a:r>
            <a:r>
              <a:rPr lang="en-US" dirty="0" smtClean="0"/>
              <a:t> and reject </a:t>
            </a:r>
            <a:r>
              <a:rPr lang="en-US" b="1" u="sng" dirty="0" smtClean="0"/>
              <a:t>secularism</a:t>
            </a:r>
            <a:endParaRPr lang="en-US" sz="28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Many blamed stagflation on </a:t>
            </a:r>
            <a:r>
              <a:rPr lang="en-US" b="1" u="sng" dirty="0" smtClean="0"/>
              <a:t>“Reverse Discrimination”</a:t>
            </a:r>
            <a:r>
              <a:rPr lang="en-US" dirty="0" smtClean="0"/>
              <a:t> policies that “overly” helped African-Americans</a:t>
            </a:r>
            <a:endParaRPr lang="en-US" sz="32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Carter is weakened in the primaries by </a:t>
            </a:r>
            <a:r>
              <a:rPr lang="en-US" b="1" u="sng" dirty="0" smtClean="0"/>
              <a:t>Edward Kennedy</a:t>
            </a:r>
            <a:r>
              <a:rPr lang="en-US" dirty="0" smtClean="0"/>
              <a:t> </a:t>
            </a:r>
            <a:endParaRPr lang="en-US" sz="3600" dirty="0" smtClean="0"/>
          </a:p>
          <a:p>
            <a:pPr lvl="0">
              <a:buNone/>
            </a:pP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lvl="0">
              <a:buNone/>
            </a:pPr>
            <a:endParaRPr lang="en-US" sz="2400" dirty="0" smtClean="0"/>
          </a:p>
          <a:p>
            <a:pPr lvl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/>
          </a:bodyPr>
          <a:lstStyle/>
          <a:p>
            <a:r>
              <a:rPr lang="en-US" dirty="0" smtClean="0"/>
              <a:t>Notes:</a:t>
            </a:r>
            <a:r>
              <a:rPr lang="en-US" dirty="0" smtClean="0"/>
              <a:t> The Reagan Revolution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911" y="1062553"/>
            <a:ext cx="3442088" cy="31120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1911" y="4174582"/>
            <a:ext cx="3442088" cy="26834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96956"/>
            <a:ext cx="5701911" cy="5561043"/>
          </a:xfrm>
        </p:spPr>
        <p:txBody>
          <a:bodyPr>
            <a:normAutofit/>
          </a:bodyPr>
          <a:lstStyle/>
          <a:p>
            <a:pPr marL="914400" lvl="1" indent="-457200">
              <a:buFont typeface="+mj-lt"/>
              <a:buAutoNum type="alphaUcPeriod" startAt="5"/>
            </a:pPr>
            <a:r>
              <a:rPr lang="en-US" b="1" u="sng" dirty="0" smtClean="0"/>
              <a:t>Ronald Reagan</a:t>
            </a:r>
            <a:r>
              <a:rPr lang="en-US" dirty="0" smtClean="0"/>
              <a:t> nominated by Republicans and challenges Democrat methods</a:t>
            </a:r>
            <a:endParaRPr lang="en-US" sz="36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Points out continued Iran Hostage Crisis</a:t>
            </a:r>
            <a:endParaRPr lang="en-US" sz="32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Speaks about the </a:t>
            </a:r>
            <a:r>
              <a:rPr lang="en-US" b="1" u="sng" dirty="0" smtClean="0"/>
              <a:t>“Misery Index”</a:t>
            </a:r>
            <a:r>
              <a:rPr lang="en-US" dirty="0" smtClean="0"/>
              <a:t> at 28% (inflation + unemployment)</a:t>
            </a:r>
            <a:endParaRPr lang="en-US" sz="32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Rejected Carter’s ability to maintain the nation</a:t>
            </a:r>
            <a:endParaRPr lang="en-US" sz="3200" dirty="0" smtClean="0"/>
          </a:p>
          <a:p>
            <a:pPr marL="914400" lvl="1" indent="-457200">
              <a:buFont typeface="+mj-lt"/>
              <a:buAutoNum type="alphaUcPeriod" startAt="5"/>
            </a:pPr>
            <a:r>
              <a:rPr lang="en-US" dirty="0" smtClean="0"/>
              <a:t>Reagan wins with 51% of popular vote, 91% of electoral vote</a:t>
            </a:r>
            <a:endParaRPr lang="en-US" sz="36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Broke the “New Deal Coalition” by taking “blue collar” votes</a:t>
            </a:r>
            <a:endParaRPr lang="en-US" sz="32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Controlled the Senate and started coalition in House with conservative democrats</a:t>
            </a:r>
            <a:endParaRPr lang="en-US" sz="3200" dirty="0" smtClean="0"/>
          </a:p>
          <a:p>
            <a:pPr lvl="0">
              <a:buNone/>
            </a:pP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lvl="0">
              <a:buNone/>
            </a:pPr>
            <a:endParaRPr lang="en-US" sz="2400" dirty="0" smtClean="0"/>
          </a:p>
          <a:p>
            <a:pPr lvl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/>
          </a:bodyPr>
          <a:lstStyle/>
          <a:p>
            <a:r>
              <a:rPr lang="en-US" dirty="0" smtClean="0"/>
              <a:t>Notes:</a:t>
            </a:r>
            <a:r>
              <a:rPr lang="en-US" dirty="0" smtClean="0"/>
              <a:t> The Reagan Revolution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911" y="896590"/>
            <a:ext cx="3442088" cy="25619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1911" y="3458553"/>
            <a:ext cx="3442088" cy="3399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/>
          </a:bodyPr>
          <a:lstStyle/>
          <a:p>
            <a:r>
              <a:rPr lang="en-US" dirty="0" smtClean="0"/>
              <a:t>Notes:</a:t>
            </a:r>
            <a:r>
              <a:rPr lang="en-US" dirty="0" smtClean="0"/>
              <a:t> The Reagan Revolution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62553"/>
            <a:ext cx="9143999" cy="5795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96956"/>
            <a:ext cx="5701911" cy="5561043"/>
          </a:xfrm>
        </p:spPr>
        <p:txBody>
          <a:bodyPr>
            <a:normAutofit fontScale="92500" lnSpcReduction="10000"/>
          </a:bodyPr>
          <a:lstStyle/>
          <a:p>
            <a:pPr marL="571500" lvl="0" indent="-571500">
              <a:buFont typeface="+mj-lt"/>
              <a:buAutoNum type="romanUcPeriod" startAt="2"/>
            </a:pPr>
            <a:r>
              <a:rPr lang="en-US" dirty="0" smtClean="0"/>
              <a:t>The Reagan Revolution</a:t>
            </a:r>
            <a:endParaRPr lang="en-US" sz="40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Hostages released in Iran on day of Reagan’s victory</a:t>
            </a:r>
            <a:endParaRPr lang="en-US" sz="36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Reagan survives assassination attempt</a:t>
            </a:r>
            <a:endParaRPr lang="en-US" sz="36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Promised to reduce size of government, increase size of the military, and reshape a more conservative federal court</a:t>
            </a:r>
            <a:endParaRPr lang="en-US" sz="36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Economics</a:t>
            </a:r>
            <a:endParaRPr lang="en-US" sz="36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Supported </a:t>
            </a:r>
            <a:r>
              <a:rPr lang="en-US" b="1" u="sng" dirty="0" smtClean="0"/>
              <a:t>Supply-Side Economics</a:t>
            </a:r>
            <a:r>
              <a:rPr lang="en-US" dirty="0" smtClean="0"/>
              <a:t> – Cutting taxes leads to private industry growth thus growing the economy</a:t>
            </a:r>
            <a:endParaRPr lang="en-US" sz="3200" dirty="0" smtClean="0"/>
          </a:p>
          <a:p>
            <a:pPr marL="1714500" lvl="3" indent="-342900">
              <a:buFont typeface="+mj-lt"/>
              <a:buAutoNum type="alphaLcPeriod"/>
            </a:pPr>
            <a:r>
              <a:rPr lang="en-US" dirty="0" smtClean="0"/>
              <a:t>Known as </a:t>
            </a:r>
            <a:r>
              <a:rPr lang="en-US" b="1" u="sng" dirty="0" smtClean="0"/>
              <a:t>“Reaganomics”</a:t>
            </a:r>
            <a:endParaRPr lang="en-US" sz="2800" dirty="0" smtClean="0"/>
          </a:p>
          <a:p>
            <a:pPr marL="1714500" lvl="3" indent="-342900">
              <a:buFont typeface="+mj-lt"/>
              <a:buAutoNum type="alphaLcPeriod"/>
            </a:pPr>
            <a:r>
              <a:rPr lang="en-US" dirty="0" smtClean="0"/>
              <a:t>Also called the </a:t>
            </a:r>
            <a:r>
              <a:rPr lang="en-US" b="1" u="sng" dirty="0" smtClean="0"/>
              <a:t>“Trickle Down Theory”</a:t>
            </a:r>
            <a:r>
              <a:rPr lang="en-US" dirty="0" smtClean="0"/>
              <a:t> – Wealthy see increased profits and their spending benefits the poor</a:t>
            </a:r>
            <a:endParaRPr lang="en-US" sz="2800" dirty="0" smtClean="0"/>
          </a:p>
          <a:p>
            <a:pPr marL="2228850" lvl="4" indent="-400050">
              <a:buFont typeface="+mj-lt"/>
              <a:buAutoNum type="romanLcPeriod"/>
            </a:pPr>
            <a:r>
              <a:rPr lang="en-US" dirty="0" smtClean="0"/>
              <a:t>Similar to 1920’s Laissez Faire</a:t>
            </a:r>
            <a:endParaRPr lang="en-US" sz="2800" dirty="0" smtClean="0"/>
          </a:p>
          <a:p>
            <a:pPr lvl="0">
              <a:buNone/>
            </a:pP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lvl="0">
              <a:buNone/>
            </a:pPr>
            <a:endParaRPr lang="en-US" sz="2400" dirty="0" smtClean="0"/>
          </a:p>
          <a:p>
            <a:pPr lvl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/>
          </a:bodyPr>
          <a:lstStyle/>
          <a:p>
            <a:r>
              <a:rPr lang="en-US" dirty="0" smtClean="0"/>
              <a:t>Notes:</a:t>
            </a:r>
            <a:r>
              <a:rPr lang="en-US" dirty="0" smtClean="0"/>
              <a:t> The Reagan Revolution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911" y="1296956"/>
            <a:ext cx="3442089" cy="25271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1910" y="3824151"/>
            <a:ext cx="3442089" cy="30338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/>
          </a:bodyPr>
          <a:lstStyle/>
          <a:p>
            <a:r>
              <a:rPr lang="en-US" dirty="0" smtClean="0"/>
              <a:t>Notes:</a:t>
            </a:r>
            <a:r>
              <a:rPr lang="en-US" dirty="0" smtClean="0"/>
              <a:t> The Reagan Revolution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7472"/>
            <a:ext cx="9144000" cy="59805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/>
          </a:bodyPr>
          <a:lstStyle/>
          <a:p>
            <a:r>
              <a:rPr lang="en-US" dirty="0" smtClean="0"/>
              <a:t>Notes:</a:t>
            </a:r>
            <a:r>
              <a:rPr lang="en-US" dirty="0" smtClean="0"/>
              <a:t> The Reagan Revolution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62552"/>
            <a:ext cx="9143999" cy="5795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14384</TotalTime>
  <Words>839</Words>
  <Application>Microsoft Macintosh PowerPoint</Application>
  <PresentationFormat>On-screen Show (4:3)</PresentationFormat>
  <Paragraphs>117</Paragraphs>
  <Slides>15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Unit 12 – Reagan and the March to the Present</vt:lpstr>
      <vt:lpstr>Unit 12 Lesson 1: 4/11/13</vt:lpstr>
      <vt:lpstr>Objective</vt:lpstr>
      <vt:lpstr>Notes: The Reagan Revolution</vt:lpstr>
      <vt:lpstr>Notes: The Reagan Revolution</vt:lpstr>
      <vt:lpstr>Notes: The Reagan Revolution</vt:lpstr>
      <vt:lpstr>Notes: The Reagan Revolution</vt:lpstr>
      <vt:lpstr>Notes: The Reagan Revolution</vt:lpstr>
      <vt:lpstr>Notes: The Reagan Revolution</vt:lpstr>
      <vt:lpstr>Notes: The Reagan Revolution</vt:lpstr>
      <vt:lpstr>Notes: The Reagan Revolution</vt:lpstr>
      <vt:lpstr>Notes: The Reagan Revolution</vt:lpstr>
      <vt:lpstr>Notes: The Reagan Revolution</vt:lpstr>
      <vt:lpstr>Notes: The Reagan Revolution</vt:lpstr>
      <vt:lpstr>Independent Work: The Reagan Revolution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#5 – The Southern Colonies</dc:title>
  <dc:creator>Tomer Vandsburger</dc:creator>
  <cp:lastModifiedBy>Tomer Vandsburger</cp:lastModifiedBy>
  <cp:revision>408</cp:revision>
  <cp:lastPrinted>2013-03-08T13:14:51Z</cp:lastPrinted>
  <dcterms:created xsi:type="dcterms:W3CDTF">2013-04-10T13:46:48Z</dcterms:created>
  <dcterms:modified xsi:type="dcterms:W3CDTF">2013-04-10T14:11:00Z</dcterms:modified>
</cp:coreProperties>
</file>