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docProps/app.xml" ContentType="application/vnd.openxmlformats-officedocument.extended-properties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Default Extension="png" ContentType="image/png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15.xml" ContentType="application/vnd.openxmlformats-officedocument.presentationml.slide+xml"/>
  <Override PartName="/ppt/viewProps.xml" ContentType="application/vnd.openxmlformats-officedocument.presentationml.viewProps+xml"/>
  <Default Extension="bin" ContentType="application/vnd.openxmlformats-officedocument.presentationml.printerSettings"/>
  <Override PartName="/docProps/core.xml" ContentType="application/vnd.openxmlformats-package.core-properties+xml"/>
  <Default Extension="rels" ContentType="application/vnd.openxmlformats-package.relationships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slides/slide1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7" r:id="rId3"/>
    <p:sldId id="590" r:id="rId4"/>
    <p:sldId id="599" r:id="rId5"/>
    <p:sldId id="618" r:id="rId6"/>
    <p:sldId id="613" r:id="rId7"/>
    <p:sldId id="620" r:id="rId8"/>
    <p:sldId id="614" r:id="rId9"/>
    <p:sldId id="615" r:id="rId10"/>
    <p:sldId id="616" r:id="rId11"/>
    <p:sldId id="622" r:id="rId12"/>
    <p:sldId id="619" r:id="rId13"/>
    <p:sldId id="621" r:id="rId14"/>
    <p:sldId id="617" r:id="rId15"/>
    <p:sldId id="623" r:id="rId16"/>
    <p:sldId id="612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 prnWhat="handouts3" clrMode="bw" scaleToFitPaper="1" frameSlides="1"/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4702" autoAdjust="0"/>
    <p:restoredTop sz="94660"/>
  </p:normalViewPr>
  <p:slideViewPr>
    <p:cSldViewPr snapToGrid="0" snapToObjects="1">
      <p:cViewPr varScale="1">
        <p:scale>
          <a:sx n="84" d="100"/>
          <a:sy n="84" d="100"/>
        </p:scale>
        <p:origin x="-112" y="-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4" Type="http://schemas.openxmlformats.org/officeDocument/2006/relationships/slide" Target="slides/slide13.xml"/><Relationship Id="rId20" Type="http://schemas.openxmlformats.org/officeDocument/2006/relationships/printerSettings" Target="printerSettings/printerSettings1.bin"/><Relationship Id="rId4" Type="http://schemas.openxmlformats.org/officeDocument/2006/relationships/slide" Target="slides/slide3.xml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7" Type="http://schemas.openxmlformats.org/officeDocument/2006/relationships/slide" Target="slides/slide6.xml"/><Relationship Id="rId11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24" Type="http://schemas.openxmlformats.org/officeDocument/2006/relationships/tableStyles" Target="tableStyles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19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9" Type="http://schemas.openxmlformats.org/officeDocument/2006/relationships/slide" Target="slides/slide8.xml"/><Relationship Id="rId3" Type="http://schemas.openxmlformats.org/officeDocument/2006/relationships/slide" Target="slides/slide2.xml"/><Relationship Id="rId18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B1D9E8-FE44-1145-A7A3-6BC97BA6C72F}" type="datetimeFigureOut">
              <a:rPr lang="en-US" smtClean="0"/>
              <a:pPr/>
              <a:t>4/8/13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92337E-83DC-3942-AFD2-321F7915B43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F2446B-CDB8-BC49-9F55-C0603C4962B6}" type="datetimeFigureOut">
              <a:rPr lang="en-US" smtClean="0"/>
              <a:pPr/>
              <a:t>4/8/13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168127-09BC-494A-88D2-0ECE77B9D8E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168127-09BC-494A-88D2-0ECE77B9D8E6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168127-09BC-494A-88D2-0ECE77B9D8E6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2ECDF-7EA4-FF40-B36F-1E0E565BF129}" type="datetimeFigureOut">
              <a:rPr lang="en-US" smtClean="0"/>
              <a:pPr/>
              <a:t>4/8/13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53298-8059-354B-AAE6-689925DE26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2ECDF-7EA4-FF40-B36F-1E0E565BF129}" type="datetimeFigureOut">
              <a:rPr lang="en-US" smtClean="0"/>
              <a:pPr/>
              <a:t>4/8/13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53298-8059-354B-AAE6-689925DE26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2ECDF-7EA4-FF40-B36F-1E0E565BF129}" type="datetimeFigureOut">
              <a:rPr lang="en-US" smtClean="0"/>
              <a:pPr/>
              <a:t>4/8/13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53298-8059-354B-AAE6-689925DE26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2ECDF-7EA4-FF40-B36F-1E0E565BF129}" type="datetimeFigureOut">
              <a:rPr lang="en-US" smtClean="0"/>
              <a:pPr/>
              <a:t>4/8/13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53298-8059-354B-AAE6-689925DE26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2ECDF-7EA4-FF40-B36F-1E0E565BF129}" type="datetimeFigureOut">
              <a:rPr lang="en-US" smtClean="0"/>
              <a:pPr/>
              <a:t>4/8/13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53298-8059-354B-AAE6-689925DE26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2ECDF-7EA4-FF40-B36F-1E0E565BF129}" type="datetimeFigureOut">
              <a:rPr lang="en-US" smtClean="0"/>
              <a:pPr/>
              <a:t>4/8/13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53298-8059-354B-AAE6-689925DE26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2ECDF-7EA4-FF40-B36F-1E0E565BF129}" type="datetimeFigureOut">
              <a:rPr lang="en-US" smtClean="0"/>
              <a:pPr/>
              <a:t>4/8/13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53298-8059-354B-AAE6-689925DE26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2ECDF-7EA4-FF40-B36F-1E0E565BF129}" type="datetimeFigureOut">
              <a:rPr lang="en-US" smtClean="0"/>
              <a:pPr/>
              <a:t>4/8/13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53298-8059-354B-AAE6-689925DE26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2ECDF-7EA4-FF40-B36F-1E0E565BF129}" type="datetimeFigureOut">
              <a:rPr lang="en-US" smtClean="0"/>
              <a:pPr/>
              <a:t>4/8/13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53298-8059-354B-AAE6-689925DE26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2ECDF-7EA4-FF40-B36F-1E0E565BF129}" type="datetimeFigureOut">
              <a:rPr lang="en-US" smtClean="0"/>
              <a:pPr/>
              <a:t>4/8/13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53298-8059-354B-AAE6-689925DE26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2ECDF-7EA4-FF40-B36F-1E0E565BF129}" type="datetimeFigureOut">
              <a:rPr lang="en-US" smtClean="0"/>
              <a:pPr/>
              <a:t>4/8/13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53298-8059-354B-AAE6-689925DE26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8" Type="http://schemas.openxmlformats.org/officeDocument/2006/relationships/slideLayout" Target="../slideLayouts/slideLayout8.xml"/><Relationship Id="rId13" Type="http://schemas.openxmlformats.org/officeDocument/2006/relationships/hyperlink" Target="http://www.google.com/imgres?um=1&amp;hl=en&amp;client=firefox-a&amp;sa=N&amp;tbo=d&amp;rls=org.mozilla:en-US:official&amp;biw=1280&amp;bih=596&amp;tbm=isch&amp;tbnid=KX8gaFB1WTEBUM:&amp;imgrefurl=http://en.wikipedia.org/wiki/Constitutional_Convention_(United_States)&amp;docid=AjEP3qWSEDe5SM&amp;imgurl=http://upload.wikimedia.org/wikipedia/commons/thumb/9/9d/Scene_at_the_Signing_of_the_Constitution_of_the_United_States.jpg/400px-Scene_at_the_Signing_of_the_Constitution_of_the_United_States.jpg&amp;w=400&amp;h=263&amp;ei=V3aaUMTrOYeV0QHAwoDADA&amp;zoom=1&amp;iact=hc&amp;vpx=192&amp;vpy=155&amp;dur=402&amp;hovh=182&amp;hovw=277&amp;tx=199&amp;ty=118&amp;sig=116778831799809614233&amp;page=1&amp;tbnh=134&amp;tbnw=199&amp;start=0&amp;ndsp=18&amp;ved=1t:429,r:1,s:0,i:77" TargetMode="Externa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marL="2057400" marR="0" lvl="4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»"/>
              <a:tabLst/>
              <a:defRPr/>
            </a:pPr>
            <a:r>
              <a:rPr lang="en-US" dirty="0" smtClean="0"/>
              <a:t>Fifth level</a:t>
            </a:r>
            <a:endParaRPr lang="en-US" dirty="0" smtClean="0">
              <a:hlinkClick r:id="rId13"/>
            </a:endParaRPr>
          </a:p>
          <a:p>
            <a:pPr lvl="4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11/7/12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153298-8059-354B-AAE6-689925DE261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marR="0" indent="-228600" algn="l" defTabSz="4572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/>
        <a:buChar char="»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85399" y="2130425"/>
            <a:ext cx="7231716" cy="1470025"/>
          </a:xfrm>
        </p:spPr>
        <p:txBody>
          <a:bodyPr>
            <a:normAutofit/>
          </a:bodyPr>
          <a:lstStyle/>
          <a:p>
            <a:r>
              <a:rPr lang="en-US" dirty="0" smtClean="0"/>
              <a:t>Unit 11 – The Sixties and Seventies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85399" y="3886200"/>
            <a:ext cx="7231716" cy="1752600"/>
          </a:xfrm>
        </p:spPr>
        <p:txBody>
          <a:bodyPr/>
          <a:lstStyle/>
          <a:p>
            <a:r>
              <a:rPr lang="en-US" dirty="0" smtClean="0"/>
              <a:t>Lesson</a:t>
            </a:r>
            <a:r>
              <a:rPr lang="en-US" dirty="0" smtClean="0"/>
              <a:t> 5 </a:t>
            </a:r>
            <a:r>
              <a:rPr lang="en-US" dirty="0" smtClean="0"/>
              <a:t>–</a:t>
            </a:r>
            <a:r>
              <a:rPr lang="en-US" dirty="0" smtClean="0"/>
              <a:t> The Nixon Presidency</a:t>
            </a:r>
          </a:p>
          <a:p>
            <a:r>
              <a:rPr lang="en-US" dirty="0" smtClean="0"/>
              <a:t>4</a:t>
            </a:r>
            <a:r>
              <a:rPr lang="en-US" dirty="0" smtClean="0"/>
              <a:t>/9/</a:t>
            </a:r>
            <a:r>
              <a:rPr lang="en-US" dirty="0" smtClean="0"/>
              <a:t>13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062554"/>
            <a:ext cx="5701911" cy="5795446"/>
          </a:xfrm>
        </p:spPr>
        <p:txBody>
          <a:bodyPr>
            <a:normAutofit fontScale="85000" lnSpcReduction="20000"/>
          </a:bodyPr>
          <a:lstStyle/>
          <a:p>
            <a:pPr marL="914400" lvl="1" indent="-457200">
              <a:buFont typeface="+mj-lt"/>
              <a:buAutoNum type="alphaUcPeriod"/>
            </a:pPr>
            <a:r>
              <a:rPr lang="en-US" dirty="0" smtClean="0"/>
              <a:t>June</a:t>
            </a:r>
            <a:r>
              <a:rPr lang="en-US" dirty="0" smtClean="0"/>
              <a:t>, 1972 members of Nixon’s re-election campaign caught breaking into the Watergate building</a:t>
            </a:r>
            <a:endParaRPr lang="en-US" sz="4400" dirty="0" smtClean="0"/>
          </a:p>
          <a:p>
            <a:pPr marL="914400" lvl="1" indent="-457200">
              <a:buFont typeface="+mj-lt"/>
              <a:buAutoNum type="alphaUcPeriod"/>
            </a:pPr>
            <a:r>
              <a:rPr lang="en-US" b="1" u="sng" dirty="0" smtClean="0"/>
              <a:t>Committee to Re-Elect the President (CREEP)</a:t>
            </a:r>
            <a:r>
              <a:rPr lang="en-US" dirty="0" smtClean="0"/>
              <a:t> uses wiretaps and burglary to protect Nixon’s interests</a:t>
            </a:r>
            <a:endParaRPr lang="en-US" sz="4400" dirty="0" smtClean="0"/>
          </a:p>
          <a:p>
            <a:pPr marL="914400" lvl="1" indent="-457200">
              <a:buFont typeface="+mj-lt"/>
              <a:buAutoNum type="alphaUcPeriod"/>
            </a:pPr>
            <a:r>
              <a:rPr lang="en-US" b="1" u="sng" dirty="0" smtClean="0"/>
              <a:t>Watergate Scandal</a:t>
            </a:r>
            <a:r>
              <a:rPr lang="en-US" dirty="0" smtClean="0"/>
              <a:t> leads to investigation of Nixon</a:t>
            </a:r>
            <a:endParaRPr lang="en-US" sz="4400" dirty="0" smtClean="0"/>
          </a:p>
          <a:p>
            <a:pPr marL="1371600" lvl="2" indent="-457200">
              <a:buFont typeface="+mj-lt"/>
              <a:buAutoNum type="arabicPeriod"/>
            </a:pPr>
            <a:r>
              <a:rPr lang="en-US" dirty="0" smtClean="0"/>
              <a:t>No proof he ordered the Watergate break in </a:t>
            </a:r>
            <a:endParaRPr lang="en-US" sz="4000" dirty="0" smtClean="0"/>
          </a:p>
          <a:p>
            <a:pPr marL="1371600" lvl="2" indent="-457200">
              <a:buFont typeface="+mj-lt"/>
              <a:buAutoNum type="arabicPeriod"/>
            </a:pPr>
            <a:r>
              <a:rPr lang="en-US" dirty="0" smtClean="0"/>
              <a:t>Did order cover-up of break in</a:t>
            </a:r>
            <a:endParaRPr lang="en-US" sz="4000" dirty="0" smtClean="0"/>
          </a:p>
          <a:p>
            <a:pPr marL="1371600" lvl="2" indent="-457200">
              <a:buFont typeface="+mj-lt"/>
              <a:buAutoNum type="arabicPeriod"/>
            </a:pPr>
            <a:r>
              <a:rPr lang="en-US" b="1" u="sng" dirty="0" smtClean="0"/>
              <a:t>“Smoking Gun” Tapes</a:t>
            </a:r>
            <a:r>
              <a:rPr lang="en-US" dirty="0" smtClean="0"/>
              <a:t> recorded Nixon’s conversations in Oval Office</a:t>
            </a:r>
            <a:endParaRPr lang="en-US" sz="4000" dirty="0" smtClean="0"/>
          </a:p>
          <a:p>
            <a:pPr marL="1714500" lvl="3" indent="-342900">
              <a:buFont typeface="+mj-lt"/>
              <a:buAutoNum type="alphaLcPeriod"/>
            </a:pPr>
            <a:r>
              <a:rPr lang="en-US" dirty="0" smtClean="0"/>
              <a:t>Nixon claims </a:t>
            </a:r>
            <a:r>
              <a:rPr lang="en-US" b="1" u="sng" dirty="0" smtClean="0"/>
              <a:t>executive privilege</a:t>
            </a:r>
            <a:r>
              <a:rPr lang="en-US" dirty="0" smtClean="0"/>
              <a:t> to prevent release of tapes</a:t>
            </a:r>
            <a:endParaRPr lang="en-US" sz="3600" dirty="0" smtClean="0"/>
          </a:p>
          <a:p>
            <a:pPr marL="1714500" lvl="3" indent="-342900">
              <a:buFont typeface="+mj-lt"/>
              <a:buAutoNum type="alphaLcPeriod"/>
            </a:pPr>
            <a:r>
              <a:rPr lang="en-US" dirty="0" smtClean="0"/>
              <a:t>Supreme Court rules the President cannot use executive privilege when facing charges in </a:t>
            </a:r>
            <a:r>
              <a:rPr lang="en-US" b="1" u="sng" dirty="0" smtClean="0"/>
              <a:t>US </a:t>
            </a:r>
            <a:r>
              <a:rPr lang="en-US" b="1" u="sng" dirty="0" err="1" smtClean="0"/>
              <a:t>v</a:t>
            </a:r>
            <a:r>
              <a:rPr lang="en-US" b="1" u="sng" dirty="0" smtClean="0"/>
              <a:t>. Nixon</a:t>
            </a:r>
            <a:endParaRPr lang="en-US" sz="3600" dirty="0" smtClean="0"/>
          </a:p>
          <a:p>
            <a:pPr marL="914400" lvl="1" indent="-457200">
              <a:buFont typeface="+mj-lt"/>
              <a:buAutoNum type="alphaUcPeriod"/>
            </a:pPr>
            <a:r>
              <a:rPr lang="en-US" b="1" u="sng" dirty="0" smtClean="0"/>
              <a:t>VP Spiro Agnew</a:t>
            </a:r>
            <a:r>
              <a:rPr lang="en-US" dirty="0" smtClean="0"/>
              <a:t> forced to resign after taking bribes</a:t>
            </a:r>
            <a:endParaRPr lang="en-US" sz="4400" dirty="0" smtClean="0"/>
          </a:p>
          <a:p>
            <a:pPr marL="914400" lvl="1" indent="-457200">
              <a:buFont typeface="+mj-lt"/>
              <a:buAutoNum type="alphaUcPeriod"/>
            </a:pPr>
            <a:r>
              <a:rPr lang="en-US" dirty="0" smtClean="0"/>
              <a:t>Nixon faced impeachment and removal, chose to resign (August 9, 1974)</a:t>
            </a:r>
            <a:endParaRPr lang="en-US" sz="4400" dirty="0" smtClean="0"/>
          </a:p>
          <a:p>
            <a:pPr marL="1371600" lvl="2" indent="-457200">
              <a:buFont typeface="+mj-lt"/>
              <a:buAutoNum type="arabicPeriod"/>
            </a:pPr>
            <a:r>
              <a:rPr lang="en-US" b="1" u="sng" dirty="0" smtClean="0"/>
              <a:t>Gerald Ford</a:t>
            </a:r>
            <a:r>
              <a:rPr lang="en-US" dirty="0" smtClean="0"/>
              <a:t> becomes President without being elected</a:t>
            </a:r>
            <a:endParaRPr lang="en-US" sz="4000" dirty="0" smtClean="0"/>
          </a:p>
          <a:p>
            <a:pPr lvl="0">
              <a:buNone/>
            </a:pPr>
            <a:endParaRPr lang="en-US" dirty="0" smtClean="0"/>
          </a:p>
          <a:p>
            <a:pPr marL="514350" indent="-457200">
              <a:buNone/>
            </a:pPr>
            <a:endParaRPr lang="en-US" dirty="0" smtClean="0"/>
          </a:p>
          <a:p>
            <a:pPr marL="514350" indent="-457200">
              <a:buNone/>
            </a:pPr>
            <a:endParaRPr lang="en-US" dirty="0" smtClean="0"/>
          </a:p>
          <a:p>
            <a:pPr lvl="0">
              <a:buNone/>
            </a:pPr>
            <a:endParaRPr lang="en-US" sz="2400" dirty="0" smtClean="0"/>
          </a:p>
          <a:p>
            <a:pPr lvl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1320"/>
            <a:ext cx="9143999" cy="1021233"/>
          </a:xfrm>
        </p:spPr>
        <p:txBody>
          <a:bodyPr>
            <a:normAutofit/>
          </a:bodyPr>
          <a:lstStyle/>
          <a:p>
            <a:r>
              <a:rPr lang="en-US" dirty="0" smtClean="0"/>
              <a:t>Notes:</a:t>
            </a:r>
            <a:r>
              <a:rPr lang="en-US" dirty="0" smtClean="0"/>
              <a:t> The Nixon Presidency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26190" y="499869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1910" y="1062553"/>
            <a:ext cx="3442089" cy="285306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1911" y="3915618"/>
            <a:ext cx="3442087" cy="29423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1320"/>
            <a:ext cx="9143999" cy="1021233"/>
          </a:xfrm>
        </p:spPr>
        <p:txBody>
          <a:bodyPr>
            <a:normAutofit/>
          </a:bodyPr>
          <a:lstStyle/>
          <a:p>
            <a:r>
              <a:rPr lang="en-US" dirty="0" smtClean="0"/>
              <a:t>Notes:</a:t>
            </a:r>
            <a:r>
              <a:rPr lang="en-US" dirty="0" smtClean="0"/>
              <a:t> The Nixon Presidency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26190" y="499869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062552"/>
            <a:ext cx="9143999" cy="57954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1320"/>
            <a:ext cx="9143999" cy="1021233"/>
          </a:xfrm>
        </p:spPr>
        <p:txBody>
          <a:bodyPr>
            <a:normAutofit/>
          </a:bodyPr>
          <a:lstStyle/>
          <a:p>
            <a:r>
              <a:rPr lang="en-US" dirty="0" smtClean="0"/>
              <a:t>Notes:</a:t>
            </a:r>
            <a:r>
              <a:rPr lang="en-US" dirty="0" smtClean="0"/>
              <a:t> The Nixon Presidency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26190" y="499869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062553"/>
            <a:ext cx="9143999" cy="5791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1320"/>
            <a:ext cx="9143999" cy="1021233"/>
          </a:xfrm>
        </p:spPr>
        <p:txBody>
          <a:bodyPr>
            <a:normAutofit/>
          </a:bodyPr>
          <a:lstStyle/>
          <a:p>
            <a:r>
              <a:rPr lang="en-US" dirty="0" smtClean="0"/>
              <a:t>Notes:</a:t>
            </a:r>
            <a:r>
              <a:rPr lang="en-US" dirty="0" smtClean="0"/>
              <a:t> The Nixon Presidency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26190" y="499869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23022"/>
            <a:ext cx="9144000" cy="59349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062554"/>
            <a:ext cx="5701911" cy="5795446"/>
          </a:xfrm>
        </p:spPr>
        <p:txBody>
          <a:bodyPr>
            <a:normAutofit fontScale="92500" lnSpcReduction="20000"/>
          </a:bodyPr>
          <a:lstStyle/>
          <a:p>
            <a:pPr marL="571500" lvl="0" indent="-571500">
              <a:buFont typeface="+mj-lt"/>
              <a:buAutoNum type="romanUcPeriod" startAt="6"/>
            </a:pPr>
            <a:r>
              <a:rPr lang="en-US" dirty="0" smtClean="0"/>
              <a:t>Congressional Actions during Nixon’s Term</a:t>
            </a:r>
            <a:endParaRPr lang="en-US" sz="4800" dirty="0" smtClean="0"/>
          </a:p>
          <a:p>
            <a:pPr marL="914400" lvl="1" indent="-457200">
              <a:buFont typeface="+mj-lt"/>
              <a:buAutoNum type="alphaUcPeriod"/>
            </a:pPr>
            <a:r>
              <a:rPr lang="en-US" b="1" u="sng" dirty="0" smtClean="0"/>
              <a:t>War Powers Act</a:t>
            </a:r>
            <a:r>
              <a:rPr lang="en-US" dirty="0" smtClean="0"/>
              <a:t> passed over Nixon’s veto</a:t>
            </a:r>
            <a:endParaRPr lang="en-US" sz="4400" dirty="0" smtClean="0"/>
          </a:p>
          <a:p>
            <a:pPr marL="1371600" lvl="2" indent="-457200">
              <a:buFont typeface="+mj-lt"/>
              <a:buAutoNum type="arabicPeriod"/>
            </a:pPr>
            <a:r>
              <a:rPr lang="en-US" dirty="0" smtClean="0"/>
              <a:t>Required President to inform Congress 48 hours after any unauthorized use of the military</a:t>
            </a:r>
            <a:endParaRPr lang="en-US" sz="4000" dirty="0" smtClean="0"/>
          </a:p>
          <a:p>
            <a:pPr marL="1371600" lvl="2" indent="-457200">
              <a:buFont typeface="+mj-lt"/>
              <a:buAutoNum type="arabicPeriod"/>
            </a:pPr>
            <a:r>
              <a:rPr lang="en-US" dirty="0" smtClean="0"/>
              <a:t>Congress had to approve any action lasting longer than 60 days</a:t>
            </a:r>
            <a:endParaRPr lang="en-US" sz="4000" dirty="0" smtClean="0"/>
          </a:p>
          <a:p>
            <a:pPr marL="914400" lvl="1" indent="-457200">
              <a:buFont typeface="+mj-lt"/>
              <a:buAutoNum type="alphaUcPeriod"/>
            </a:pPr>
            <a:r>
              <a:rPr lang="en-US" dirty="0" smtClean="0"/>
              <a:t>US supports Israel in </a:t>
            </a:r>
            <a:r>
              <a:rPr lang="en-US" b="1" u="sng" dirty="0" smtClean="0"/>
              <a:t>Six-Day War</a:t>
            </a:r>
            <a:r>
              <a:rPr lang="en-US" dirty="0" smtClean="0"/>
              <a:t> against Syria and Egypt</a:t>
            </a:r>
            <a:endParaRPr lang="en-US" sz="4400" dirty="0" smtClean="0"/>
          </a:p>
          <a:p>
            <a:pPr marL="1371600" lvl="2" indent="-457200">
              <a:buFont typeface="+mj-lt"/>
              <a:buAutoNum type="arabicPeriod"/>
            </a:pPr>
            <a:r>
              <a:rPr lang="en-US" b="1" u="sng" dirty="0" smtClean="0"/>
              <a:t>Organization of Petroleum Exporting Countries</a:t>
            </a:r>
            <a:r>
              <a:rPr lang="en-US" dirty="0" smtClean="0"/>
              <a:t> places </a:t>
            </a:r>
            <a:r>
              <a:rPr lang="en-US" b="1" u="sng" dirty="0" smtClean="0"/>
              <a:t>Arab Oil Embargo</a:t>
            </a:r>
            <a:r>
              <a:rPr lang="en-US" dirty="0" smtClean="0"/>
              <a:t> on United States</a:t>
            </a:r>
            <a:endParaRPr lang="en-US" sz="4000" dirty="0" smtClean="0"/>
          </a:p>
          <a:p>
            <a:pPr marL="1714500" lvl="3" indent="-342900">
              <a:buFont typeface="+mj-lt"/>
              <a:buAutoNum type="alphaLcPeriod"/>
            </a:pPr>
            <a:r>
              <a:rPr lang="en-US" dirty="0" smtClean="0"/>
              <a:t>Led to economic recession particularly in auto-industry</a:t>
            </a:r>
            <a:endParaRPr lang="en-US" sz="3600" dirty="0" smtClean="0"/>
          </a:p>
          <a:p>
            <a:pPr marL="1371600" lvl="2" indent="-457200">
              <a:buFont typeface="+mj-lt"/>
              <a:buAutoNum type="arabicPeriod"/>
            </a:pPr>
            <a:r>
              <a:rPr lang="en-US" dirty="0" smtClean="0"/>
              <a:t>Congress enacts a 55-mile per hour speed </a:t>
            </a:r>
            <a:r>
              <a:rPr lang="en-US" dirty="0" smtClean="0"/>
              <a:t>limit</a:t>
            </a:r>
            <a:endParaRPr lang="en-US" sz="4000" dirty="0" smtClean="0"/>
          </a:p>
          <a:p>
            <a:pPr marL="1371600" lvl="2" indent="-457200">
              <a:buFont typeface="+mj-lt"/>
              <a:buAutoNum type="arabicPeriod"/>
            </a:pPr>
            <a:r>
              <a:rPr lang="en-US" dirty="0" smtClean="0"/>
              <a:t>Creates </a:t>
            </a:r>
            <a:r>
              <a:rPr lang="en-US" dirty="0" smtClean="0"/>
              <a:t>Alaska oil pipeline </a:t>
            </a:r>
            <a:endParaRPr lang="en-US" dirty="0" smtClean="0"/>
          </a:p>
          <a:p>
            <a:pPr marL="514350" indent="-457200">
              <a:buNone/>
            </a:pPr>
            <a:endParaRPr lang="en-US" dirty="0" smtClean="0"/>
          </a:p>
          <a:p>
            <a:pPr marL="514350" indent="-457200">
              <a:buNone/>
            </a:pPr>
            <a:endParaRPr lang="en-US" dirty="0" smtClean="0"/>
          </a:p>
          <a:p>
            <a:pPr lvl="0">
              <a:buNone/>
            </a:pPr>
            <a:endParaRPr lang="en-US" sz="2400" dirty="0" smtClean="0"/>
          </a:p>
          <a:p>
            <a:pPr lvl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1320"/>
            <a:ext cx="9143999" cy="1021233"/>
          </a:xfrm>
        </p:spPr>
        <p:txBody>
          <a:bodyPr>
            <a:normAutofit/>
          </a:bodyPr>
          <a:lstStyle/>
          <a:p>
            <a:r>
              <a:rPr lang="en-US" dirty="0" smtClean="0"/>
              <a:t>Notes:</a:t>
            </a:r>
            <a:r>
              <a:rPr lang="en-US" dirty="0" smtClean="0"/>
              <a:t> The Nixon Presidency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26190" y="499869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1911" y="1062554"/>
            <a:ext cx="3442089" cy="57954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1320"/>
            <a:ext cx="9143999" cy="1021233"/>
          </a:xfrm>
        </p:spPr>
        <p:txBody>
          <a:bodyPr>
            <a:normAutofit/>
          </a:bodyPr>
          <a:lstStyle/>
          <a:p>
            <a:r>
              <a:rPr lang="en-US" dirty="0" smtClean="0"/>
              <a:t>Notes:</a:t>
            </a:r>
            <a:r>
              <a:rPr lang="en-US" dirty="0" smtClean="0"/>
              <a:t> The Nixon Presidency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26190" y="499869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910322"/>
            <a:ext cx="9143999" cy="59476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797088"/>
            <a:ext cx="9144000" cy="5241870"/>
          </a:xfrm>
        </p:spPr>
        <p:txBody>
          <a:bodyPr>
            <a:normAutofit fontScale="85000" lnSpcReduction="20000"/>
          </a:bodyPr>
          <a:lstStyle/>
          <a:p>
            <a:pPr lvl="0">
              <a:buNone/>
            </a:pPr>
            <a:endParaRPr lang="en-US" dirty="0" smtClean="0"/>
          </a:p>
          <a:p>
            <a:pPr lvl="0">
              <a:buNone/>
            </a:pPr>
            <a:r>
              <a:rPr lang="en-US" u="sng" dirty="0" smtClean="0"/>
              <a:t>Steps</a:t>
            </a:r>
            <a:r>
              <a:rPr lang="en-US" dirty="0" smtClean="0"/>
              <a:t>:</a:t>
            </a:r>
          </a:p>
          <a:p>
            <a:pPr marL="514350" lvl="0" indent="-514350">
              <a:buAutoNum type="arabicParenBoth"/>
            </a:pPr>
            <a:r>
              <a:rPr lang="en-US" dirty="0" smtClean="0"/>
              <a:t>Go to </a:t>
            </a:r>
            <a:r>
              <a:rPr lang="en-US" dirty="0" err="1" smtClean="0"/>
              <a:t>mrvandsburger.weebly.com</a:t>
            </a:r>
            <a:endParaRPr lang="en-US" dirty="0" smtClean="0"/>
          </a:p>
          <a:p>
            <a:pPr marL="514350" lvl="0" indent="-514350">
              <a:buAutoNum type="arabicParenBoth"/>
            </a:pPr>
            <a:r>
              <a:rPr lang="en-US" dirty="0" smtClean="0"/>
              <a:t>Download the </a:t>
            </a:r>
            <a:r>
              <a:rPr lang="en-US" dirty="0" smtClean="0"/>
              <a:t>files:</a:t>
            </a:r>
          </a:p>
          <a:p>
            <a:pPr marL="914400" lvl="1" indent="-514350"/>
            <a:r>
              <a:rPr lang="en-US" dirty="0" smtClean="0"/>
              <a:t>Nixon Presidency Documents</a:t>
            </a:r>
          </a:p>
          <a:p>
            <a:pPr marL="914400" lvl="1" indent="-514350"/>
            <a:r>
              <a:rPr lang="en-US" dirty="0" smtClean="0"/>
              <a:t>Nixon Worksheets</a:t>
            </a:r>
            <a:endParaRPr lang="en-US" dirty="0" smtClean="0"/>
          </a:p>
          <a:p>
            <a:pPr marL="514350" lvl="0" indent="-514350">
              <a:buAutoNum type="arabicParenBoth"/>
            </a:pPr>
            <a:r>
              <a:rPr lang="en-US" dirty="0" smtClean="0"/>
              <a:t>Email to Mr. Vandsburger when you are finished.</a:t>
            </a:r>
          </a:p>
          <a:p>
            <a:pPr marL="514350" lvl="0" indent="-514350">
              <a:buNone/>
            </a:pPr>
            <a:endParaRPr lang="en-US" dirty="0" smtClean="0"/>
          </a:p>
          <a:p>
            <a:pPr marL="514350" lvl="0" indent="-514350">
              <a:buNone/>
            </a:pPr>
            <a:r>
              <a:rPr lang="en-US" u="sng" dirty="0" smtClean="0"/>
              <a:t>Homework</a:t>
            </a:r>
            <a:r>
              <a:rPr lang="en-US" dirty="0" smtClean="0"/>
              <a:t>: </a:t>
            </a:r>
          </a:p>
          <a:p>
            <a:pPr lvl="0"/>
            <a:r>
              <a:rPr lang="en-US" dirty="0" smtClean="0"/>
              <a:t>Literal and Analytical Notes </a:t>
            </a:r>
            <a:r>
              <a:rPr lang="en-US" dirty="0" err="1" smtClean="0"/>
              <a:t>p</a:t>
            </a:r>
            <a:r>
              <a:rPr lang="en-US" dirty="0" smtClean="0"/>
              <a:t>.</a:t>
            </a:r>
            <a:r>
              <a:rPr lang="en-US" dirty="0" smtClean="0"/>
              <a:t> 1002 – 1004, 1006 - 1015</a:t>
            </a:r>
          </a:p>
          <a:p>
            <a:pPr lvl="0"/>
            <a:r>
              <a:rPr lang="en-US" dirty="0" smtClean="0"/>
              <a:t>Save Power Point as “</a:t>
            </a:r>
            <a:r>
              <a:rPr lang="en-US" i="1" dirty="0" smtClean="0"/>
              <a:t>Your Name </a:t>
            </a:r>
            <a:r>
              <a:rPr lang="en-US" dirty="0" smtClean="0"/>
              <a:t>Lesson</a:t>
            </a:r>
            <a:r>
              <a:rPr lang="en-US" dirty="0" smtClean="0"/>
              <a:t> 5” </a:t>
            </a:r>
            <a:r>
              <a:rPr lang="en-US" dirty="0" smtClean="0"/>
              <a:t>and email to Mr. Vandsburger (will count as class work grade)</a:t>
            </a:r>
          </a:p>
          <a:p>
            <a:r>
              <a:rPr lang="en-US" dirty="0" smtClean="0"/>
              <a:t>Finish </a:t>
            </a:r>
            <a:r>
              <a:rPr lang="en-US" dirty="0" smtClean="0"/>
              <a:t>“Nixon Worksheets” </a:t>
            </a:r>
            <a:r>
              <a:rPr lang="en-US" dirty="0" smtClean="0"/>
              <a:t>by</a:t>
            </a:r>
            <a:r>
              <a:rPr lang="en-US" dirty="0" smtClean="0"/>
              <a:t> Thursday </a:t>
            </a:r>
            <a:r>
              <a:rPr lang="en-US" dirty="0" smtClean="0"/>
              <a:t>at 8 pm</a:t>
            </a:r>
            <a:endParaRPr lang="en-US" dirty="0" smtClean="0"/>
          </a:p>
          <a:p>
            <a:r>
              <a:rPr lang="en-US" dirty="0" smtClean="0"/>
              <a:t>Impact of the Warren Court </a:t>
            </a:r>
            <a:r>
              <a:rPr lang="en-US" dirty="0" smtClean="0"/>
              <a:t>due </a:t>
            </a:r>
            <a:r>
              <a:rPr lang="en-US" dirty="0" smtClean="0"/>
              <a:t>Tomorrow</a:t>
            </a:r>
          </a:p>
          <a:p>
            <a:pPr marL="514350" indent="-457200">
              <a:buNone/>
            </a:pPr>
            <a:endParaRPr lang="en-US" dirty="0" smtClean="0"/>
          </a:p>
          <a:p>
            <a:pPr marL="514350" indent="-457200">
              <a:buNone/>
            </a:pPr>
            <a:endParaRPr lang="en-US" dirty="0" smtClean="0"/>
          </a:p>
          <a:p>
            <a:pPr lvl="0">
              <a:buNone/>
            </a:pPr>
            <a:endParaRPr lang="en-US" sz="2400" dirty="0" smtClean="0"/>
          </a:p>
          <a:p>
            <a:pPr lvl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1320"/>
            <a:ext cx="9143999" cy="1021233"/>
          </a:xfrm>
        </p:spPr>
        <p:txBody>
          <a:bodyPr>
            <a:normAutofit/>
          </a:bodyPr>
          <a:lstStyle/>
          <a:p>
            <a:r>
              <a:rPr lang="en-US" dirty="0" smtClean="0"/>
              <a:t>Independent Work: Vietnam War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26190" y="499869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 smtClean="0"/>
              <a:t>Unit 11 Lesson</a:t>
            </a:r>
            <a:r>
              <a:rPr lang="en-US" dirty="0" smtClean="0"/>
              <a:t> 5: </a:t>
            </a:r>
            <a:r>
              <a:rPr lang="en-US" dirty="0" smtClean="0"/>
              <a:t>4</a:t>
            </a:r>
            <a:r>
              <a:rPr lang="en-US" dirty="0" smtClean="0"/>
              <a:t>/9/</a:t>
            </a:r>
            <a:r>
              <a:rPr lang="en-US" dirty="0" smtClean="0"/>
              <a:t>13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9753"/>
            <a:ext cx="9143999" cy="5295271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400" u="sng" dirty="0" smtClean="0"/>
              <a:t>Warm-Up</a:t>
            </a:r>
            <a:r>
              <a:rPr lang="en-US" sz="2400" dirty="0" smtClean="0"/>
              <a:t>: </a:t>
            </a:r>
            <a:endParaRPr lang="en-US" sz="2400" i="1" dirty="0" smtClean="0"/>
          </a:p>
          <a:p>
            <a:pPr marL="457200" indent="-457200">
              <a:buAutoNum type="arabicParenBoth"/>
            </a:pPr>
            <a:r>
              <a:rPr lang="en-US" sz="2400" dirty="0" smtClean="0"/>
              <a:t>Download this Power Point from </a:t>
            </a:r>
            <a:r>
              <a:rPr lang="en-US" sz="2400" dirty="0" err="1" smtClean="0"/>
              <a:t>mrvandsburger.weebly.com</a:t>
            </a:r>
            <a:endParaRPr lang="en-US" sz="2400" i="1" dirty="0" smtClean="0"/>
          </a:p>
          <a:p>
            <a:pPr marL="457200" indent="-457200">
              <a:buAutoNum type="arabicParenBoth"/>
            </a:pPr>
            <a:r>
              <a:rPr lang="en-US" sz="2400" dirty="0" smtClean="0"/>
              <a:t>Email responses to the Vietnam </a:t>
            </a:r>
            <a:r>
              <a:rPr lang="en-US" sz="2400" dirty="0" smtClean="0"/>
              <a:t>and Protest Quiz by 11:12</a:t>
            </a:r>
            <a:endParaRPr lang="en-US" sz="2400" dirty="0" smtClean="0"/>
          </a:p>
          <a:p>
            <a:pPr marL="457200" indent="-457200">
              <a:buNone/>
            </a:pPr>
            <a:endParaRPr lang="en-US" sz="2400" dirty="0" smtClean="0"/>
          </a:p>
          <a:p>
            <a:pPr marL="457200" indent="-457200">
              <a:buNone/>
            </a:pP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797088"/>
            <a:ext cx="9144000" cy="446631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	</a:t>
            </a:r>
          </a:p>
          <a:p>
            <a:pPr>
              <a:buNone/>
            </a:pPr>
            <a:r>
              <a:rPr lang="en-US" dirty="0" smtClean="0"/>
              <a:t>	</a:t>
            </a:r>
          </a:p>
          <a:p>
            <a:pPr>
              <a:buNone/>
            </a:pPr>
            <a:r>
              <a:rPr lang="en-US" dirty="0" smtClean="0"/>
              <a:t>	Unit 11 Lesson</a:t>
            </a:r>
            <a:r>
              <a:rPr lang="en-US" dirty="0" smtClean="0"/>
              <a:t> </a:t>
            </a:r>
            <a:r>
              <a:rPr lang="en-US" dirty="0" smtClean="0"/>
              <a:t>5. SWBAT judge whether the tarnishing of Nixon’s legacy by the Watergate Scandal was fair or ignored progress made during his </a:t>
            </a:r>
            <a:r>
              <a:rPr lang="en-US" dirty="0" smtClean="0"/>
              <a:t>administration</a:t>
            </a:r>
            <a:r>
              <a:rPr lang="en-US" dirty="0" smtClean="0"/>
              <a:t>.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marL="514350" indent="-457200">
              <a:buNone/>
            </a:pPr>
            <a:endParaRPr lang="en-US" dirty="0" smtClean="0"/>
          </a:p>
          <a:p>
            <a:pPr marL="514350" indent="-457200">
              <a:buNone/>
            </a:pPr>
            <a:endParaRPr lang="en-US" dirty="0" smtClean="0"/>
          </a:p>
          <a:p>
            <a:pPr lvl="0">
              <a:buNone/>
            </a:pPr>
            <a:endParaRPr lang="en-US" sz="2400" dirty="0" smtClean="0"/>
          </a:p>
          <a:p>
            <a:pPr lvl="0">
              <a:buNone/>
            </a:pP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26190" y="499869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205060"/>
            <a:ext cx="9144000" cy="36529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062554"/>
            <a:ext cx="5701911" cy="5795446"/>
          </a:xfrm>
        </p:spPr>
        <p:txBody>
          <a:bodyPr>
            <a:normAutofit fontScale="92500" lnSpcReduction="10000"/>
          </a:bodyPr>
          <a:lstStyle/>
          <a:p>
            <a:pPr marL="571500" lvl="0" indent="-571500">
              <a:buFont typeface="+mj-lt"/>
              <a:buAutoNum type="romanUcPeriod"/>
            </a:pPr>
            <a:r>
              <a:rPr lang="en-US" dirty="0" smtClean="0"/>
              <a:t>The Election of 1968</a:t>
            </a:r>
            <a:endParaRPr lang="en-US" sz="4800" dirty="0" smtClean="0"/>
          </a:p>
          <a:p>
            <a:pPr marL="914400" lvl="1" indent="-457200">
              <a:buFont typeface="+mj-lt"/>
              <a:buAutoNum type="alphaUcPeriod"/>
            </a:pPr>
            <a:r>
              <a:rPr lang="en-US" b="1" u="sng" dirty="0" smtClean="0"/>
              <a:t>Robert Kennedy</a:t>
            </a:r>
            <a:r>
              <a:rPr lang="en-US" dirty="0" smtClean="0"/>
              <a:t> becomes front runner for Democratic nomination</a:t>
            </a:r>
            <a:endParaRPr lang="en-US" sz="4400" dirty="0" smtClean="0"/>
          </a:p>
          <a:p>
            <a:pPr marL="1371600" lvl="2" indent="-457200">
              <a:buFont typeface="+mj-lt"/>
              <a:buAutoNum type="arabicPeriod"/>
            </a:pPr>
            <a:r>
              <a:rPr lang="en-US" dirty="0" smtClean="0"/>
              <a:t>Assassinated by </a:t>
            </a:r>
            <a:r>
              <a:rPr lang="en-US" b="1" u="sng" dirty="0" err="1" smtClean="0"/>
              <a:t>Sirhan</a:t>
            </a:r>
            <a:r>
              <a:rPr lang="en-US" b="1" u="sng" dirty="0" smtClean="0"/>
              <a:t> </a:t>
            </a:r>
            <a:r>
              <a:rPr lang="en-US" b="1" u="sng" dirty="0" err="1" smtClean="0"/>
              <a:t>Sirhan</a:t>
            </a:r>
            <a:r>
              <a:rPr lang="en-US" dirty="0" smtClean="0"/>
              <a:t> because of Kennedy’s support for Israel</a:t>
            </a:r>
            <a:endParaRPr lang="en-US" sz="4000" dirty="0" smtClean="0"/>
          </a:p>
          <a:p>
            <a:pPr marL="914400" lvl="1" indent="-457200">
              <a:buFont typeface="+mj-lt"/>
              <a:buAutoNum type="alphaUcPeriod"/>
            </a:pPr>
            <a:r>
              <a:rPr lang="en-US" dirty="0" smtClean="0"/>
              <a:t>Race between Humphrey (was the VP), George Wallace (Governor of Alabama, and Richard Nixon (Republican </a:t>
            </a:r>
            <a:endParaRPr lang="en-US" sz="4400" dirty="0" smtClean="0"/>
          </a:p>
          <a:p>
            <a:pPr marL="1371600" lvl="2" indent="-457200">
              <a:buFont typeface="+mj-lt"/>
              <a:buAutoNum type="arabicPeriod"/>
            </a:pPr>
            <a:r>
              <a:rPr lang="en-US" dirty="0" smtClean="0"/>
              <a:t>Protests at Democratic convention doomed Humphrey</a:t>
            </a:r>
            <a:endParaRPr lang="en-US" sz="4000" dirty="0" smtClean="0"/>
          </a:p>
          <a:p>
            <a:pPr marL="1371600" lvl="2" indent="-457200">
              <a:buFont typeface="+mj-lt"/>
              <a:buAutoNum type="arabicPeriod"/>
            </a:pPr>
            <a:r>
              <a:rPr lang="en-US" dirty="0" smtClean="0"/>
              <a:t>Wallace was hoping to push election to House of Representatives</a:t>
            </a:r>
            <a:endParaRPr lang="en-US" sz="4000" dirty="0" smtClean="0"/>
          </a:p>
          <a:p>
            <a:pPr marL="914400" lvl="1" indent="-457200">
              <a:buFont typeface="+mj-lt"/>
              <a:buAutoNum type="alphaUcPeriod"/>
            </a:pPr>
            <a:r>
              <a:rPr lang="en-US" dirty="0" smtClean="0"/>
              <a:t>Nixon wins by close popular vote, large Electoral majority</a:t>
            </a:r>
            <a:endParaRPr lang="en-US" sz="4400" dirty="0" smtClean="0"/>
          </a:p>
          <a:p>
            <a:pPr marL="1371600" lvl="2" indent="-457200">
              <a:buFont typeface="+mj-lt"/>
              <a:buAutoNum type="arabicPeriod"/>
            </a:pPr>
            <a:r>
              <a:rPr lang="en-US" dirty="0" smtClean="0"/>
              <a:t>Success of Nixon and Wallace indicated growing conservatism and rejection of New Deal ideologies</a:t>
            </a:r>
            <a:endParaRPr lang="en-US" sz="4000" dirty="0" smtClean="0"/>
          </a:p>
          <a:p>
            <a:pPr lvl="0">
              <a:buNone/>
            </a:pPr>
            <a:endParaRPr lang="en-US" dirty="0" smtClean="0"/>
          </a:p>
          <a:p>
            <a:pPr marL="514350" indent="-457200">
              <a:buNone/>
            </a:pPr>
            <a:endParaRPr lang="en-US" dirty="0" smtClean="0"/>
          </a:p>
          <a:p>
            <a:pPr marL="514350" indent="-457200">
              <a:buNone/>
            </a:pPr>
            <a:endParaRPr lang="en-US" dirty="0" smtClean="0"/>
          </a:p>
          <a:p>
            <a:pPr lvl="0">
              <a:buNone/>
            </a:pPr>
            <a:endParaRPr lang="en-US" sz="2400" dirty="0" smtClean="0"/>
          </a:p>
          <a:p>
            <a:pPr lvl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1320"/>
            <a:ext cx="9143999" cy="1021233"/>
          </a:xfrm>
        </p:spPr>
        <p:txBody>
          <a:bodyPr>
            <a:normAutofit/>
          </a:bodyPr>
          <a:lstStyle/>
          <a:p>
            <a:r>
              <a:rPr lang="en-US" dirty="0" smtClean="0"/>
              <a:t>Notes:</a:t>
            </a:r>
            <a:r>
              <a:rPr lang="en-US" dirty="0" smtClean="0"/>
              <a:t> The Nixon Presidency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26190" y="499869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1911" y="860729"/>
            <a:ext cx="3442089" cy="263157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1910" y="3492308"/>
            <a:ext cx="3442089" cy="33656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1320"/>
            <a:ext cx="9143999" cy="1021233"/>
          </a:xfrm>
        </p:spPr>
        <p:txBody>
          <a:bodyPr>
            <a:normAutofit/>
          </a:bodyPr>
          <a:lstStyle/>
          <a:p>
            <a:r>
              <a:rPr lang="en-US" dirty="0" smtClean="0"/>
              <a:t>Notes:</a:t>
            </a:r>
            <a:r>
              <a:rPr lang="en-US" dirty="0" smtClean="0"/>
              <a:t> The Nixon Presidency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26190" y="499869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062552"/>
            <a:ext cx="9143999" cy="57954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062554"/>
            <a:ext cx="5701911" cy="5795446"/>
          </a:xfrm>
        </p:spPr>
        <p:txBody>
          <a:bodyPr>
            <a:normAutofit fontScale="85000" lnSpcReduction="20000"/>
          </a:bodyPr>
          <a:lstStyle/>
          <a:p>
            <a:pPr marL="571500" lvl="0" indent="-571500">
              <a:buFont typeface="+mj-lt"/>
              <a:buAutoNum type="romanUcPeriod" startAt="2"/>
            </a:pPr>
            <a:r>
              <a:rPr lang="en-US" dirty="0" smtClean="0"/>
              <a:t>Nixon’s Domestic Policies</a:t>
            </a:r>
            <a:endParaRPr lang="en-US" sz="4800" dirty="0" smtClean="0"/>
          </a:p>
          <a:p>
            <a:pPr marL="914400" lvl="1" indent="-457200">
              <a:buFont typeface="+mj-lt"/>
              <a:buAutoNum type="alphaUcPeriod"/>
            </a:pPr>
            <a:r>
              <a:rPr lang="en-US" dirty="0" smtClean="0"/>
              <a:t>Needed to compromise with Democratic controlled Congress</a:t>
            </a:r>
            <a:endParaRPr lang="en-US" sz="4400" dirty="0" smtClean="0"/>
          </a:p>
          <a:p>
            <a:pPr marL="914400" lvl="1" indent="-457200">
              <a:buFont typeface="+mj-lt"/>
              <a:buAutoNum type="alphaUcPeriod"/>
            </a:pPr>
            <a:r>
              <a:rPr lang="en-US" dirty="0" smtClean="0"/>
              <a:t>Dismantled many Great Society programs with his </a:t>
            </a:r>
            <a:r>
              <a:rPr lang="en-US" b="1" u="sng" dirty="0" smtClean="0"/>
              <a:t>New Federalism</a:t>
            </a:r>
            <a:r>
              <a:rPr lang="en-US" dirty="0" smtClean="0"/>
              <a:t> policy</a:t>
            </a:r>
            <a:endParaRPr lang="en-US" sz="4400" dirty="0" smtClean="0"/>
          </a:p>
          <a:p>
            <a:pPr marL="1371600" lvl="2" indent="-457200">
              <a:buFont typeface="+mj-lt"/>
              <a:buAutoNum type="arabicPeriod"/>
            </a:pPr>
            <a:r>
              <a:rPr lang="en-US" dirty="0" smtClean="0"/>
              <a:t>Shifted responsibility for social programs to state and local levels</a:t>
            </a:r>
            <a:endParaRPr lang="en-US" sz="4000" dirty="0" smtClean="0"/>
          </a:p>
          <a:p>
            <a:pPr marL="1371600" lvl="2" indent="-457200">
              <a:buFont typeface="+mj-lt"/>
              <a:buAutoNum type="arabicPeriod"/>
            </a:pPr>
            <a:r>
              <a:rPr lang="en-US" dirty="0" smtClean="0"/>
              <a:t>Funded initiatives with $30 billion in grants</a:t>
            </a:r>
            <a:endParaRPr lang="en-US" sz="4000" dirty="0" smtClean="0"/>
          </a:p>
          <a:p>
            <a:pPr marL="914400" lvl="1" indent="-457200">
              <a:buFont typeface="+mj-lt"/>
              <a:buAutoNum type="alphaUcPeriod"/>
            </a:pPr>
            <a:r>
              <a:rPr lang="en-US" b="1" u="sng" dirty="0" smtClean="0"/>
              <a:t>Philadelphia Plan</a:t>
            </a:r>
            <a:r>
              <a:rPr lang="en-US" dirty="0" smtClean="0"/>
              <a:t> reinforced requirement to hire minority workers</a:t>
            </a:r>
            <a:endParaRPr lang="en-US" sz="4400" dirty="0" smtClean="0"/>
          </a:p>
          <a:p>
            <a:pPr marL="914400" lvl="1" indent="-457200">
              <a:buFont typeface="+mj-lt"/>
              <a:buAutoNum type="alphaUcPeriod"/>
            </a:pPr>
            <a:r>
              <a:rPr lang="en-US" dirty="0" smtClean="0"/>
              <a:t>Environmental efforts</a:t>
            </a:r>
            <a:endParaRPr lang="en-US" sz="4400" dirty="0" smtClean="0"/>
          </a:p>
          <a:p>
            <a:pPr marL="1371600" lvl="2" indent="-457200">
              <a:buFont typeface="+mj-lt"/>
              <a:buAutoNum type="arabicPeriod"/>
            </a:pPr>
            <a:r>
              <a:rPr lang="en-US" b="1" u="sng" dirty="0" smtClean="0"/>
              <a:t>Environmental Protection Agency</a:t>
            </a:r>
            <a:r>
              <a:rPr lang="en-US" dirty="0" smtClean="0"/>
              <a:t> protects environment and human health</a:t>
            </a:r>
            <a:endParaRPr lang="en-US" sz="4000" dirty="0" smtClean="0"/>
          </a:p>
          <a:p>
            <a:pPr marL="1714500" lvl="3" indent="-342900">
              <a:buFont typeface="+mj-lt"/>
              <a:buAutoNum type="alphaLcPeriod"/>
            </a:pPr>
            <a:r>
              <a:rPr lang="en-US" dirty="0" smtClean="0"/>
              <a:t>First </a:t>
            </a:r>
            <a:r>
              <a:rPr lang="en-US" b="1" u="sng" dirty="0" smtClean="0"/>
              <a:t>Earth Day</a:t>
            </a:r>
            <a:r>
              <a:rPr lang="en-US" dirty="0" smtClean="0"/>
              <a:t> occurs in 1970</a:t>
            </a:r>
            <a:endParaRPr lang="en-US" sz="3600" dirty="0" smtClean="0"/>
          </a:p>
          <a:p>
            <a:pPr marL="914400" lvl="1" indent="-457200">
              <a:buFont typeface="+mj-lt"/>
              <a:buAutoNum type="alphaUcPeriod"/>
            </a:pPr>
            <a:r>
              <a:rPr lang="en-US" dirty="0" smtClean="0"/>
              <a:t>Economy faced </a:t>
            </a:r>
            <a:r>
              <a:rPr lang="en-US" b="1" u="sng" dirty="0" smtClean="0"/>
              <a:t>stagflation</a:t>
            </a:r>
            <a:r>
              <a:rPr lang="en-US" dirty="0" smtClean="0"/>
              <a:t> in 1970’s</a:t>
            </a:r>
            <a:endParaRPr lang="en-US" sz="4400" dirty="0" smtClean="0"/>
          </a:p>
          <a:p>
            <a:pPr marL="1371600" lvl="2" indent="-457200">
              <a:buFont typeface="+mj-lt"/>
              <a:buAutoNum type="arabicPeriod"/>
            </a:pPr>
            <a:r>
              <a:rPr lang="en-US" dirty="0" smtClean="0"/>
              <a:t>Stagnation (slow down) + inflation (high prices)</a:t>
            </a:r>
            <a:endParaRPr lang="en-US" sz="4000" dirty="0" smtClean="0"/>
          </a:p>
          <a:p>
            <a:pPr marL="1371600" lvl="2" indent="-457200">
              <a:buFont typeface="+mj-lt"/>
              <a:buAutoNum type="arabicPeriod"/>
            </a:pPr>
            <a:r>
              <a:rPr lang="en-US" dirty="0" smtClean="0"/>
              <a:t>Nixon responds by instituting:</a:t>
            </a:r>
            <a:endParaRPr lang="en-US" sz="4000" dirty="0" smtClean="0"/>
          </a:p>
          <a:p>
            <a:pPr marL="1714500" lvl="3" indent="-342900">
              <a:buFont typeface="+mj-lt"/>
              <a:buAutoNum type="alphaLcPeriod"/>
            </a:pPr>
            <a:r>
              <a:rPr lang="en-US" dirty="0" smtClean="0"/>
              <a:t>Wage and price freeze</a:t>
            </a:r>
            <a:endParaRPr lang="en-US" sz="3600" dirty="0" smtClean="0"/>
          </a:p>
          <a:p>
            <a:pPr marL="1714500" lvl="3" indent="-342900">
              <a:buFont typeface="+mj-lt"/>
              <a:buAutoNum type="alphaLcPeriod"/>
            </a:pPr>
            <a:r>
              <a:rPr lang="en-US" dirty="0" smtClean="0"/>
              <a:t>Took dollar off the gold standard</a:t>
            </a:r>
            <a:endParaRPr lang="en-US" sz="3600" dirty="0" smtClean="0"/>
          </a:p>
          <a:p>
            <a:pPr marL="1714500" lvl="3" indent="-342900">
              <a:buFont typeface="+mj-lt"/>
              <a:buAutoNum type="alphaLcPeriod"/>
            </a:pPr>
            <a:r>
              <a:rPr lang="en-US" dirty="0" smtClean="0"/>
              <a:t>Taxed imports</a:t>
            </a:r>
            <a:endParaRPr lang="en-US" sz="3600" dirty="0" smtClean="0"/>
          </a:p>
          <a:p>
            <a:pPr marL="1371600" lvl="2" indent="-457200">
              <a:buFont typeface="+mj-lt"/>
              <a:buAutoNum type="arabicPeriod"/>
            </a:pPr>
            <a:r>
              <a:rPr lang="en-US" dirty="0" smtClean="0"/>
              <a:t>Resulted in improved trade balance and restored growth </a:t>
            </a:r>
            <a:endParaRPr lang="en-US" sz="4000" dirty="0" smtClean="0"/>
          </a:p>
          <a:p>
            <a:pPr lvl="0">
              <a:buNone/>
            </a:pPr>
            <a:endParaRPr lang="en-US" dirty="0" smtClean="0"/>
          </a:p>
          <a:p>
            <a:pPr marL="514350" indent="-457200">
              <a:buNone/>
            </a:pPr>
            <a:endParaRPr lang="en-US" dirty="0" smtClean="0"/>
          </a:p>
          <a:p>
            <a:pPr marL="514350" indent="-457200">
              <a:buNone/>
            </a:pPr>
            <a:endParaRPr lang="en-US" dirty="0" smtClean="0"/>
          </a:p>
          <a:p>
            <a:pPr lvl="0">
              <a:buNone/>
            </a:pPr>
            <a:endParaRPr lang="en-US" sz="2400" dirty="0" smtClean="0"/>
          </a:p>
          <a:p>
            <a:pPr lvl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1320"/>
            <a:ext cx="9143999" cy="1021233"/>
          </a:xfrm>
        </p:spPr>
        <p:txBody>
          <a:bodyPr>
            <a:normAutofit/>
          </a:bodyPr>
          <a:lstStyle/>
          <a:p>
            <a:r>
              <a:rPr lang="en-US" dirty="0" smtClean="0"/>
              <a:t>Notes:</a:t>
            </a:r>
            <a:r>
              <a:rPr lang="en-US" dirty="0" smtClean="0"/>
              <a:t> The Nixon Presidency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26190" y="499869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8694" y="1062553"/>
            <a:ext cx="3345306" cy="253442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8693" y="3596974"/>
            <a:ext cx="3345305" cy="3261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062554"/>
            <a:ext cx="5701911" cy="5795446"/>
          </a:xfrm>
        </p:spPr>
        <p:txBody>
          <a:bodyPr>
            <a:normAutofit/>
          </a:bodyPr>
          <a:lstStyle/>
          <a:p>
            <a:pPr marL="571500" lvl="0" indent="-571500">
              <a:buFont typeface="+mj-lt"/>
              <a:buAutoNum type="romanUcPeriod" startAt="3"/>
            </a:pPr>
            <a:r>
              <a:rPr lang="en-US" dirty="0" smtClean="0"/>
              <a:t>Nixon’s Foreign Policies</a:t>
            </a:r>
            <a:endParaRPr lang="en-US" sz="4800" dirty="0" smtClean="0"/>
          </a:p>
          <a:p>
            <a:pPr marL="914400" lvl="1" indent="-457200">
              <a:buFont typeface="+mj-lt"/>
              <a:buAutoNum type="alphaUcPeriod"/>
            </a:pPr>
            <a:r>
              <a:rPr lang="en-US" dirty="0" smtClean="0"/>
              <a:t>Focus on </a:t>
            </a:r>
            <a:r>
              <a:rPr lang="en-US" b="1" u="sng" dirty="0" smtClean="0"/>
              <a:t>détente</a:t>
            </a:r>
            <a:r>
              <a:rPr lang="en-US" dirty="0" smtClean="0"/>
              <a:t> – gradual relaxation of tensions with communist nations</a:t>
            </a:r>
            <a:endParaRPr lang="en-US" sz="4400" dirty="0" smtClean="0"/>
          </a:p>
          <a:p>
            <a:pPr marL="914400" lvl="1" indent="-457200">
              <a:buFont typeface="+mj-lt"/>
              <a:buAutoNum type="alphaUcPeriod"/>
            </a:pPr>
            <a:r>
              <a:rPr lang="en-US" dirty="0" smtClean="0"/>
              <a:t>Nixon and </a:t>
            </a:r>
            <a:r>
              <a:rPr lang="en-US" b="1" u="sng" dirty="0" smtClean="0"/>
              <a:t>Henry Kissinger</a:t>
            </a:r>
            <a:r>
              <a:rPr lang="en-US" dirty="0" smtClean="0"/>
              <a:t> re-opened relations with China with his </a:t>
            </a:r>
            <a:r>
              <a:rPr lang="en-US" b="1" u="sng" dirty="0" smtClean="0"/>
              <a:t>China Visit</a:t>
            </a:r>
            <a:r>
              <a:rPr lang="en-US" dirty="0" smtClean="0"/>
              <a:t> in 1972</a:t>
            </a:r>
            <a:endParaRPr lang="en-US" sz="4400" dirty="0" smtClean="0"/>
          </a:p>
          <a:p>
            <a:pPr marL="1371600" lvl="2" indent="-457200">
              <a:buFont typeface="+mj-lt"/>
              <a:buAutoNum type="arabicPeriod"/>
            </a:pPr>
            <a:r>
              <a:rPr lang="en-US" dirty="0" smtClean="0"/>
              <a:t>Led to official recognition of Communist system in 1979</a:t>
            </a:r>
            <a:endParaRPr lang="en-US" sz="4000" dirty="0" smtClean="0"/>
          </a:p>
          <a:p>
            <a:pPr marL="914400" lvl="1" indent="-457200">
              <a:buFont typeface="+mj-lt"/>
              <a:buAutoNum type="alphaUcPeriod"/>
            </a:pPr>
            <a:r>
              <a:rPr lang="en-US" dirty="0" smtClean="0"/>
              <a:t>Pressured Soviet Union to agree to </a:t>
            </a:r>
            <a:r>
              <a:rPr lang="en-US" b="1" u="sng" dirty="0" smtClean="0"/>
              <a:t>Strategic Arms Limitation Talks</a:t>
            </a:r>
            <a:r>
              <a:rPr lang="en-US" dirty="0" smtClean="0"/>
              <a:t> to limit anti-ballistic missiles</a:t>
            </a:r>
            <a:endParaRPr lang="en-US" sz="4400" dirty="0" smtClean="0"/>
          </a:p>
          <a:p>
            <a:pPr marL="1371600" lvl="2" indent="-457200">
              <a:buFont typeface="+mj-lt"/>
              <a:buAutoNum type="arabicPeriod"/>
            </a:pPr>
            <a:r>
              <a:rPr lang="en-US" dirty="0" smtClean="0"/>
              <a:t> Relaxed the </a:t>
            </a:r>
            <a:r>
              <a:rPr lang="en-US" b="1" u="sng" dirty="0" smtClean="0"/>
              <a:t>Arms Race</a:t>
            </a:r>
            <a:endParaRPr lang="en-US" sz="4000" dirty="0" smtClean="0"/>
          </a:p>
          <a:p>
            <a:pPr lvl="0">
              <a:buNone/>
            </a:pPr>
            <a:endParaRPr lang="en-US" dirty="0" smtClean="0"/>
          </a:p>
          <a:p>
            <a:pPr marL="514350" indent="-457200">
              <a:buNone/>
            </a:pPr>
            <a:endParaRPr lang="en-US" dirty="0" smtClean="0"/>
          </a:p>
          <a:p>
            <a:pPr marL="514350" indent="-457200">
              <a:buNone/>
            </a:pPr>
            <a:endParaRPr lang="en-US" dirty="0" smtClean="0"/>
          </a:p>
          <a:p>
            <a:pPr lvl="0">
              <a:buNone/>
            </a:pPr>
            <a:endParaRPr lang="en-US" sz="2400" dirty="0" smtClean="0"/>
          </a:p>
          <a:p>
            <a:pPr lvl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1320"/>
            <a:ext cx="9143999" cy="1021233"/>
          </a:xfrm>
        </p:spPr>
        <p:txBody>
          <a:bodyPr>
            <a:normAutofit/>
          </a:bodyPr>
          <a:lstStyle/>
          <a:p>
            <a:r>
              <a:rPr lang="en-US" dirty="0" smtClean="0"/>
              <a:t>Notes:</a:t>
            </a:r>
            <a:r>
              <a:rPr lang="en-US" dirty="0" smtClean="0"/>
              <a:t> The Nixon Presidency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26190" y="499869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062554"/>
            <a:ext cx="5701911" cy="5795446"/>
          </a:xfrm>
        </p:spPr>
        <p:txBody>
          <a:bodyPr>
            <a:normAutofit fontScale="92500" lnSpcReduction="10000"/>
          </a:bodyPr>
          <a:lstStyle/>
          <a:p>
            <a:pPr marL="571500" lvl="0" indent="-571500">
              <a:buFont typeface="+mj-lt"/>
              <a:buAutoNum type="romanUcPeriod" startAt="4"/>
            </a:pPr>
            <a:r>
              <a:rPr lang="en-US" dirty="0" smtClean="0"/>
              <a:t>The Burger Court</a:t>
            </a:r>
            <a:endParaRPr lang="en-US" sz="4800" dirty="0" smtClean="0"/>
          </a:p>
          <a:p>
            <a:pPr marL="914400" lvl="1" indent="-457200">
              <a:buFont typeface="+mj-lt"/>
              <a:buAutoNum type="alphaUcPeriod"/>
            </a:pPr>
            <a:r>
              <a:rPr lang="en-US" dirty="0" smtClean="0"/>
              <a:t>Nixon nominates </a:t>
            </a:r>
            <a:r>
              <a:rPr lang="en-US" b="1" u="sng" dirty="0" smtClean="0"/>
              <a:t>Warren Burger</a:t>
            </a:r>
            <a:r>
              <a:rPr lang="en-US" dirty="0" smtClean="0"/>
              <a:t> to replace Earl Warren as Chief Justice of the Supreme Court</a:t>
            </a:r>
            <a:endParaRPr lang="en-US" sz="4400" dirty="0" smtClean="0"/>
          </a:p>
          <a:p>
            <a:pPr marL="1371600" lvl="2" indent="-457200">
              <a:buFont typeface="+mj-lt"/>
              <a:buAutoNum type="arabicPeriod"/>
            </a:pPr>
            <a:r>
              <a:rPr lang="en-US" dirty="0" smtClean="0"/>
              <a:t>Nominates 1 moderate to the court and 2 other conservatives</a:t>
            </a:r>
            <a:endParaRPr lang="en-US" sz="4000" dirty="0" smtClean="0"/>
          </a:p>
          <a:p>
            <a:pPr marL="1371600" lvl="2" indent="-457200">
              <a:buFont typeface="+mj-lt"/>
              <a:buAutoNum type="arabicPeriod"/>
            </a:pPr>
            <a:r>
              <a:rPr lang="en-US" dirty="0" smtClean="0"/>
              <a:t>Seeks to create a pro-Nixon court</a:t>
            </a:r>
            <a:endParaRPr lang="en-US" sz="4000" dirty="0" smtClean="0"/>
          </a:p>
          <a:p>
            <a:pPr marL="914400" lvl="1" indent="-457200">
              <a:buFont typeface="+mj-lt"/>
              <a:buAutoNum type="alphaUcPeriod"/>
            </a:pPr>
            <a:r>
              <a:rPr lang="en-US" dirty="0" smtClean="0"/>
              <a:t>Key Cases</a:t>
            </a:r>
            <a:endParaRPr lang="en-US" sz="4400" dirty="0" smtClean="0"/>
          </a:p>
          <a:p>
            <a:pPr marL="1371600" lvl="2" indent="-457200">
              <a:buFont typeface="+mj-lt"/>
              <a:buAutoNum type="arabicPeriod"/>
            </a:pPr>
            <a:r>
              <a:rPr lang="en-US" b="1" u="sng" dirty="0" smtClean="0"/>
              <a:t>Milliken </a:t>
            </a:r>
            <a:r>
              <a:rPr lang="en-US" b="1" u="sng" dirty="0" err="1" smtClean="0"/>
              <a:t>v</a:t>
            </a:r>
            <a:r>
              <a:rPr lang="en-US" b="1" u="sng" dirty="0" smtClean="0"/>
              <a:t>. Bradley</a:t>
            </a:r>
            <a:r>
              <a:rPr lang="en-US" dirty="0" smtClean="0"/>
              <a:t> – Distinguished between </a:t>
            </a:r>
            <a:r>
              <a:rPr lang="en-US" i="1" dirty="0" smtClean="0"/>
              <a:t>de jure</a:t>
            </a:r>
            <a:r>
              <a:rPr lang="en-US" dirty="0" smtClean="0"/>
              <a:t> and </a:t>
            </a:r>
            <a:r>
              <a:rPr lang="en-US" i="1" dirty="0" smtClean="0"/>
              <a:t>de facto</a:t>
            </a:r>
            <a:r>
              <a:rPr lang="en-US" dirty="0" smtClean="0"/>
              <a:t> segregation</a:t>
            </a:r>
            <a:endParaRPr lang="en-US" sz="4000" dirty="0" smtClean="0"/>
          </a:p>
          <a:p>
            <a:pPr marL="1371600" lvl="2" indent="-457200">
              <a:buFont typeface="+mj-lt"/>
              <a:buAutoNum type="arabicPeriod"/>
            </a:pPr>
            <a:r>
              <a:rPr lang="en-US" b="1" u="sng" dirty="0" smtClean="0"/>
              <a:t>University of California </a:t>
            </a:r>
            <a:r>
              <a:rPr lang="en-US" b="1" u="sng" dirty="0" err="1" smtClean="0"/>
              <a:t>v</a:t>
            </a:r>
            <a:r>
              <a:rPr lang="en-US" b="1" u="sng" dirty="0" smtClean="0"/>
              <a:t>. </a:t>
            </a:r>
            <a:r>
              <a:rPr lang="en-US" b="1" u="sng" dirty="0" err="1" smtClean="0"/>
              <a:t>Bakke</a:t>
            </a:r>
            <a:r>
              <a:rPr lang="en-US" dirty="0" smtClean="0"/>
              <a:t> – Quota systems of admission to universities was unconstitutional, Affirmative Action was not</a:t>
            </a:r>
            <a:endParaRPr lang="en-US" sz="4000" dirty="0" smtClean="0"/>
          </a:p>
          <a:p>
            <a:pPr marL="1371600" lvl="2" indent="-457200">
              <a:buFont typeface="+mj-lt"/>
              <a:buAutoNum type="arabicPeriod"/>
            </a:pPr>
            <a:r>
              <a:rPr lang="en-US" b="1" u="sng" dirty="0" smtClean="0"/>
              <a:t>Roe </a:t>
            </a:r>
            <a:r>
              <a:rPr lang="en-US" b="1" u="sng" dirty="0" err="1" smtClean="0"/>
              <a:t>v</a:t>
            </a:r>
            <a:r>
              <a:rPr lang="en-US" b="1" u="sng" dirty="0" smtClean="0"/>
              <a:t>. Wade</a:t>
            </a:r>
            <a:r>
              <a:rPr lang="en-US" dirty="0" smtClean="0"/>
              <a:t> – Protected right to privacy in abortion, but created the </a:t>
            </a:r>
            <a:r>
              <a:rPr lang="en-US" b="1" u="sng" dirty="0" smtClean="0"/>
              <a:t>Balance Test</a:t>
            </a:r>
            <a:endParaRPr lang="en-US" sz="4000" dirty="0" smtClean="0"/>
          </a:p>
          <a:p>
            <a:pPr marL="1371600" lvl="2" indent="-457200">
              <a:buFont typeface="+mj-lt"/>
              <a:buAutoNum type="arabicPeriod"/>
            </a:pPr>
            <a:r>
              <a:rPr lang="en-US" dirty="0" smtClean="0"/>
              <a:t>Developed the </a:t>
            </a:r>
            <a:r>
              <a:rPr lang="en-US" b="1" u="sng" dirty="0" smtClean="0"/>
              <a:t>Miranda Warning</a:t>
            </a:r>
            <a:r>
              <a:rPr lang="en-US" dirty="0" smtClean="0"/>
              <a:t> in response to Warren court’s decision in Miranda </a:t>
            </a:r>
            <a:r>
              <a:rPr lang="en-US" dirty="0" err="1" smtClean="0"/>
              <a:t>v</a:t>
            </a:r>
            <a:r>
              <a:rPr lang="en-US" dirty="0" smtClean="0"/>
              <a:t>. Arizona</a:t>
            </a:r>
            <a:endParaRPr lang="en-US" sz="4000" dirty="0" smtClean="0"/>
          </a:p>
          <a:p>
            <a:pPr lvl="0">
              <a:buNone/>
            </a:pPr>
            <a:endParaRPr lang="en-US" dirty="0" smtClean="0"/>
          </a:p>
          <a:p>
            <a:pPr marL="514350" indent="-457200">
              <a:buNone/>
            </a:pPr>
            <a:endParaRPr lang="en-US" dirty="0" smtClean="0"/>
          </a:p>
          <a:p>
            <a:pPr marL="514350" indent="-457200">
              <a:buNone/>
            </a:pPr>
            <a:endParaRPr lang="en-US" dirty="0" smtClean="0"/>
          </a:p>
          <a:p>
            <a:pPr lvl="0">
              <a:buNone/>
            </a:pPr>
            <a:endParaRPr lang="en-US" sz="2400" dirty="0" smtClean="0"/>
          </a:p>
          <a:p>
            <a:pPr lvl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1320"/>
            <a:ext cx="9143999" cy="1021233"/>
          </a:xfrm>
        </p:spPr>
        <p:txBody>
          <a:bodyPr>
            <a:normAutofit/>
          </a:bodyPr>
          <a:lstStyle/>
          <a:p>
            <a:r>
              <a:rPr lang="en-US" dirty="0" smtClean="0"/>
              <a:t>Notes:</a:t>
            </a:r>
            <a:r>
              <a:rPr lang="en-US" dirty="0" smtClean="0"/>
              <a:t> The Nixon Presidency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26190" y="499869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6190" y="1062552"/>
            <a:ext cx="3117809" cy="57954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062554"/>
            <a:ext cx="5701911" cy="5795446"/>
          </a:xfrm>
        </p:spPr>
        <p:txBody>
          <a:bodyPr>
            <a:normAutofit/>
          </a:bodyPr>
          <a:lstStyle/>
          <a:p>
            <a:pPr marL="571500" lvl="0" indent="-571500">
              <a:buFont typeface="+mj-lt"/>
              <a:buAutoNum type="romanUcPeriod" startAt="5"/>
            </a:pPr>
            <a:r>
              <a:rPr lang="en-US" dirty="0" smtClean="0"/>
              <a:t>Election of 1972 and Scandal</a:t>
            </a:r>
            <a:endParaRPr lang="en-US" sz="4800" dirty="0" smtClean="0"/>
          </a:p>
          <a:p>
            <a:pPr marL="914400" lvl="1" indent="-457200">
              <a:buFont typeface="+mj-lt"/>
              <a:buAutoNum type="alphaUcPeriod"/>
            </a:pPr>
            <a:r>
              <a:rPr lang="en-US" dirty="0" smtClean="0"/>
              <a:t>Nixon uses his </a:t>
            </a:r>
            <a:r>
              <a:rPr lang="en-US" b="1" u="sng" dirty="0" smtClean="0"/>
              <a:t>Southern Strategy</a:t>
            </a:r>
            <a:r>
              <a:rPr lang="en-US" dirty="0" smtClean="0"/>
              <a:t> to gain support from unhappy democrats known as the </a:t>
            </a:r>
            <a:r>
              <a:rPr lang="en-US" b="1" u="sng" dirty="0" smtClean="0"/>
              <a:t>Silent Majority</a:t>
            </a:r>
            <a:r>
              <a:rPr lang="en-US" dirty="0" smtClean="0"/>
              <a:t> in the South</a:t>
            </a:r>
            <a:endParaRPr lang="en-US" sz="4400" dirty="0" smtClean="0"/>
          </a:p>
          <a:p>
            <a:pPr marL="1371600" lvl="2" indent="-457200">
              <a:buFont typeface="+mj-lt"/>
              <a:buAutoNum type="arabicPeriod"/>
            </a:pPr>
            <a:r>
              <a:rPr lang="en-US" dirty="0" smtClean="0"/>
              <a:t>Asked courts to block integration and nominated Southern conservatives to Supreme Court (both rejected)</a:t>
            </a:r>
            <a:endParaRPr lang="en-US" sz="4000" dirty="0" smtClean="0"/>
          </a:p>
          <a:p>
            <a:pPr marL="914400" lvl="1" indent="-457200">
              <a:buFont typeface="+mj-lt"/>
              <a:buAutoNum type="alphaUcPeriod"/>
            </a:pPr>
            <a:r>
              <a:rPr lang="en-US" dirty="0" smtClean="0"/>
              <a:t>Nixon easily wins </a:t>
            </a:r>
            <a:r>
              <a:rPr lang="en-US" b="1" u="sng" dirty="0" smtClean="0"/>
              <a:t>Election of 1972</a:t>
            </a:r>
            <a:endParaRPr lang="en-US" sz="4400" dirty="0" smtClean="0"/>
          </a:p>
          <a:p>
            <a:pPr marL="1371600" lvl="2" indent="-457200">
              <a:buFont typeface="+mj-lt"/>
              <a:buAutoNum type="arabicPeriod"/>
            </a:pPr>
            <a:r>
              <a:rPr lang="en-US" dirty="0" smtClean="0"/>
              <a:t>George Wallace is assassinated</a:t>
            </a:r>
            <a:endParaRPr lang="en-US" sz="4000" dirty="0" smtClean="0"/>
          </a:p>
          <a:p>
            <a:pPr marL="1371600" lvl="2" indent="-457200">
              <a:buFont typeface="+mj-lt"/>
              <a:buAutoNum type="arabicPeriod"/>
            </a:pPr>
            <a:r>
              <a:rPr lang="en-US" dirty="0" smtClean="0"/>
              <a:t>Democrat </a:t>
            </a:r>
            <a:r>
              <a:rPr lang="en-US" b="1" u="sng" dirty="0" smtClean="0"/>
              <a:t>George McGovern</a:t>
            </a:r>
            <a:r>
              <a:rPr lang="en-US" dirty="0" smtClean="0"/>
              <a:t> is viewed as a radical liberal</a:t>
            </a:r>
            <a:endParaRPr lang="en-US" sz="4000" dirty="0" smtClean="0"/>
          </a:p>
          <a:p>
            <a:pPr marL="1371600" lvl="2" indent="-457200">
              <a:buFont typeface="+mj-lt"/>
              <a:buAutoNum type="arabicPeriod"/>
            </a:pPr>
            <a:r>
              <a:rPr lang="en-US" dirty="0" smtClean="0"/>
              <a:t>Sunbelt and suburban voters favor growing conservatism</a:t>
            </a:r>
            <a:endParaRPr lang="en-US" sz="4000" dirty="0" smtClean="0"/>
          </a:p>
          <a:p>
            <a:pPr lvl="0">
              <a:buNone/>
            </a:pPr>
            <a:endParaRPr lang="en-US" dirty="0" smtClean="0"/>
          </a:p>
          <a:p>
            <a:pPr marL="514350" indent="-457200">
              <a:buNone/>
            </a:pPr>
            <a:endParaRPr lang="en-US" dirty="0" smtClean="0"/>
          </a:p>
          <a:p>
            <a:pPr marL="514350" indent="-457200">
              <a:buNone/>
            </a:pPr>
            <a:endParaRPr lang="en-US" dirty="0" smtClean="0"/>
          </a:p>
          <a:p>
            <a:pPr lvl="0">
              <a:buNone/>
            </a:pPr>
            <a:endParaRPr lang="en-US" sz="2400" dirty="0" smtClean="0"/>
          </a:p>
          <a:p>
            <a:pPr lvl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1320"/>
            <a:ext cx="9143999" cy="1021233"/>
          </a:xfrm>
        </p:spPr>
        <p:txBody>
          <a:bodyPr>
            <a:normAutofit/>
          </a:bodyPr>
          <a:lstStyle/>
          <a:p>
            <a:r>
              <a:rPr lang="en-US" dirty="0" smtClean="0"/>
              <a:t>Notes:</a:t>
            </a:r>
            <a:r>
              <a:rPr lang="en-US" dirty="0" smtClean="0"/>
              <a:t> The Nixon Presidency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26190" y="499869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1911" y="1062554"/>
            <a:ext cx="3442089" cy="34577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14381</TotalTime>
  <Words>862</Words>
  <Application>Microsoft Macintosh PowerPoint</Application>
  <PresentationFormat>On-screen Show (4:3)</PresentationFormat>
  <Paragraphs>133</Paragraphs>
  <Slides>16</Slides>
  <Notes>2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Unit 11 – The Sixties and Seventies</vt:lpstr>
      <vt:lpstr>Unit 11 Lesson 5: 4/9/13</vt:lpstr>
      <vt:lpstr>Objective</vt:lpstr>
      <vt:lpstr>Notes: The Nixon Presidency</vt:lpstr>
      <vt:lpstr>Notes: The Nixon Presidency</vt:lpstr>
      <vt:lpstr>Notes: The Nixon Presidency</vt:lpstr>
      <vt:lpstr>Notes: The Nixon Presidency</vt:lpstr>
      <vt:lpstr>Notes: The Nixon Presidency</vt:lpstr>
      <vt:lpstr>Notes: The Nixon Presidency</vt:lpstr>
      <vt:lpstr>Notes: The Nixon Presidency</vt:lpstr>
      <vt:lpstr>Notes: The Nixon Presidency</vt:lpstr>
      <vt:lpstr>Notes: The Nixon Presidency</vt:lpstr>
      <vt:lpstr>Notes: The Nixon Presidency</vt:lpstr>
      <vt:lpstr>Notes: The Nixon Presidency</vt:lpstr>
      <vt:lpstr>Notes: The Nixon Presidency</vt:lpstr>
      <vt:lpstr>Independent Work: Vietnam War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 #5 – The Southern Colonies</dc:title>
  <dc:creator>Tomer Vandsburger</dc:creator>
  <cp:lastModifiedBy>Tomer Vandsburger</cp:lastModifiedBy>
  <cp:revision>407</cp:revision>
  <cp:lastPrinted>2013-03-08T13:14:51Z</cp:lastPrinted>
  <dcterms:created xsi:type="dcterms:W3CDTF">2013-04-08T16:14:24Z</dcterms:created>
  <dcterms:modified xsi:type="dcterms:W3CDTF">2013-04-08T16:35:46Z</dcterms:modified>
</cp:coreProperties>
</file>