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docProps/core.xml" ContentType="application/vnd.openxmlformats-package.core-properties+xml"/>
  <Default Extension="rels" ContentType="application/vnd.openxmlformats-package.relationships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590" r:id="rId4"/>
    <p:sldId id="599" r:id="rId5"/>
    <p:sldId id="613" r:id="rId6"/>
    <p:sldId id="618" r:id="rId7"/>
    <p:sldId id="620" r:id="rId8"/>
    <p:sldId id="614" r:id="rId9"/>
    <p:sldId id="615" r:id="rId10"/>
    <p:sldId id="616" r:id="rId11"/>
    <p:sldId id="621" r:id="rId12"/>
    <p:sldId id="622" r:id="rId13"/>
    <p:sldId id="623" r:id="rId14"/>
    <p:sldId id="617" r:id="rId15"/>
    <p:sldId id="624" r:id="rId16"/>
    <p:sldId id="61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3" clrMode="bw" scaleToFitPaper="1" frameSlides="1"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6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24" Type="http://schemas.openxmlformats.org/officeDocument/2006/relationships/tableStyles" Target="tableStyle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9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1D9E8-FE44-1145-A7A3-6BC97BA6C72F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2337E-83DC-3942-AFD2-321F7915B4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2446B-CDB8-BC49-9F55-C0603C4962B6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68127-09BC-494A-88D2-0ECE77B9D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68127-09BC-494A-88D2-0ECE77B9D8E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68127-09BC-494A-88D2-0ECE77B9D8E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google.com/imgres?um=1&amp;hl=en&amp;client=firefox-a&amp;sa=N&amp;tbo=d&amp;rls=org.mozilla:en-US:official&amp;biw=1280&amp;bih=596&amp;tbm=isch&amp;tbnid=KX8gaFB1WTEBUM:&amp;imgrefurl=http://en.wikipedia.org/wiki/Constitutional_Convention_(United_States)&amp;docid=AjEP3qWSEDe5SM&amp;imgurl=http://upload.wikimedia.org/wikipedia/commons/thumb/9/9d/Scene_at_the_Signing_of_the_Constitution_of_the_United_States.jpg/400px-Scene_at_the_Signing_of_the_Constitution_of_the_United_States.jpg&amp;w=400&amp;h=263&amp;ei=V3aaUMTrOYeV0QHAwoDADA&amp;zoom=1&amp;iact=hc&amp;vpx=192&amp;vpy=155&amp;dur=402&amp;hovh=182&amp;hovw=277&amp;tx=199&amp;ty=118&amp;sig=116778831799809614233&amp;page=1&amp;tbnh=134&amp;tbnw=199&amp;start=0&amp;ndsp=18&amp;ved=1t:429,r:1,s:0,i:77" TargetMode="Externa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lang="en-US" dirty="0" smtClean="0"/>
              <a:t>Fifth level</a:t>
            </a:r>
            <a:endParaRPr lang="en-US" dirty="0" smtClean="0">
              <a:hlinkClick r:id="rId13"/>
            </a:endParaRP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11/7/12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399" y="2130425"/>
            <a:ext cx="7231716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Unit 11 – The Sixties and Seventies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5399" y="3886200"/>
            <a:ext cx="7231716" cy="1752600"/>
          </a:xfrm>
        </p:spPr>
        <p:txBody>
          <a:bodyPr/>
          <a:lstStyle/>
          <a:p>
            <a:r>
              <a:rPr lang="en-US" dirty="0" smtClean="0"/>
              <a:t>Lesson 4 – Popular Protest in the Sixties and Seventies</a:t>
            </a:r>
          </a:p>
          <a:p>
            <a:r>
              <a:rPr lang="en-US" dirty="0" smtClean="0"/>
              <a:t>4/8/13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5701911" cy="5561043"/>
          </a:xfrm>
        </p:spPr>
        <p:txBody>
          <a:bodyPr>
            <a:normAutofit/>
          </a:bodyPr>
          <a:lstStyle/>
          <a:p>
            <a:pPr marL="571500" lvl="0" indent="-571500">
              <a:buFont typeface="+mj-lt"/>
              <a:buAutoNum type="romanUcPeriod" startAt="5"/>
            </a:pPr>
            <a:r>
              <a:rPr lang="en-US" dirty="0" smtClean="0"/>
              <a:t>Protesting the War</a:t>
            </a:r>
            <a:endParaRPr lang="en-US" sz="48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Nationwide protests opposed American involvement in the Vietnam War</a:t>
            </a:r>
            <a:endParaRPr lang="en-US" sz="44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Nixon ordered National Guard troops to stop protests</a:t>
            </a:r>
            <a:endParaRPr lang="en-US" sz="44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Kent State Massacre</a:t>
            </a:r>
            <a:r>
              <a:rPr lang="en-US" dirty="0" smtClean="0"/>
              <a:t> killed 4 students and turned the public against the war</a:t>
            </a:r>
            <a:endParaRPr lang="en-US" sz="4400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Popular Protest in the 60’s and 70’s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285" y="1062553"/>
            <a:ext cx="3511713" cy="57954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98690"/>
            <a:ext cx="5632285" cy="1859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Popular Protest in the 60’s and 70’s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3320"/>
            <a:ext cx="4729073" cy="5814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072" y="1040112"/>
            <a:ext cx="4414927" cy="5817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Popular Protest in the 60’s and 70’s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2552"/>
            <a:ext cx="9143999" cy="579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Popular Protest in the 60’s and 70’s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2552"/>
            <a:ext cx="5256027" cy="5795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026" y="1062552"/>
            <a:ext cx="3887973" cy="5795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5701911" cy="5561043"/>
          </a:xfrm>
        </p:spPr>
        <p:txBody>
          <a:bodyPr>
            <a:norm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dirty="0" smtClean="0"/>
              <a:t>Literary Developments</a:t>
            </a:r>
            <a:endParaRPr lang="en-US" sz="48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Dr. Timothy Leary</a:t>
            </a:r>
            <a:r>
              <a:rPr lang="en-US" dirty="0" smtClean="0"/>
              <a:t> encourages Americans to </a:t>
            </a:r>
            <a:r>
              <a:rPr lang="en-US" b="1" u="sng" dirty="0" smtClean="0"/>
              <a:t>“turn </a:t>
            </a:r>
            <a:r>
              <a:rPr lang="en-US" b="1" u="sng" dirty="0" smtClean="0"/>
              <a:t>o</a:t>
            </a:r>
            <a:r>
              <a:rPr lang="en-US" b="1" u="sng" dirty="0" smtClean="0"/>
              <a:t>n, tune </a:t>
            </a:r>
            <a:r>
              <a:rPr lang="en-US" b="1" u="sng" dirty="0" smtClean="0"/>
              <a:t>in</a:t>
            </a:r>
            <a:r>
              <a:rPr lang="en-US" b="1" u="sng" dirty="0" smtClean="0"/>
              <a:t>, drop out”</a:t>
            </a:r>
            <a:endParaRPr lang="en-US" dirty="0" smtClean="0"/>
          </a:p>
          <a:p>
            <a:pPr marL="1314450" lvl="2" indent="-457200">
              <a:buFont typeface="+mj-lt"/>
              <a:buAutoNum type="arabicPeriod"/>
            </a:pPr>
            <a:r>
              <a:rPr lang="en-US" dirty="0" smtClean="0"/>
              <a:t>Promotes use of psychedelic drugs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Ralph </a:t>
            </a:r>
            <a:r>
              <a:rPr lang="en-US" b="1" u="sng" dirty="0" smtClean="0"/>
              <a:t>Nader</a:t>
            </a:r>
            <a:r>
              <a:rPr lang="en-US" dirty="0" smtClean="0"/>
              <a:t> writes </a:t>
            </a:r>
            <a:r>
              <a:rPr lang="en-US" b="1" u="sng" dirty="0" smtClean="0"/>
              <a:t>Unsafe at Any Speed</a:t>
            </a:r>
            <a:r>
              <a:rPr lang="en-US" dirty="0" smtClean="0"/>
              <a:t> to expose dangers of automobile industry</a:t>
            </a:r>
            <a:endParaRPr lang="en-US" sz="44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Rachel Carson</a:t>
            </a:r>
            <a:r>
              <a:rPr lang="en-US" dirty="0" smtClean="0"/>
              <a:t> exposes the problems of pesticide use on the environment in </a:t>
            </a:r>
            <a:r>
              <a:rPr lang="en-US" b="1" u="sng" dirty="0" smtClean="0"/>
              <a:t>Silent Spring</a:t>
            </a:r>
            <a:endParaRPr lang="en-US" sz="4400" dirty="0" smtClean="0"/>
          </a:p>
          <a:p>
            <a:pPr marL="1314450" lvl="2" indent="-457200">
              <a:buFont typeface="+mj-lt"/>
              <a:buAutoNum type="arabicPeriod"/>
            </a:pPr>
            <a:r>
              <a:rPr lang="en-US" dirty="0" smtClean="0"/>
              <a:t>Supported by </a:t>
            </a:r>
            <a:r>
              <a:rPr lang="en-US" b="1" u="sng" dirty="0" smtClean="0"/>
              <a:t>Lady Bird Johnson’s Beautify America</a:t>
            </a:r>
            <a:r>
              <a:rPr lang="en-US" dirty="0" smtClean="0"/>
              <a:t> campaign </a:t>
            </a:r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Popular Protest in the 60’s and 70’s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2" y="3499083"/>
            <a:ext cx="3442088" cy="1868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11" y="5368022"/>
            <a:ext cx="3442088" cy="1489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911" y="974405"/>
            <a:ext cx="3442087" cy="2524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Popular Protest in the 60’s and 70’s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52"/>
            <a:ext cx="9144000" cy="579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97088"/>
            <a:ext cx="9144000" cy="5241870"/>
          </a:xfrm>
        </p:spPr>
        <p:txBody>
          <a:bodyPr>
            <a:normAutofit fontScale="92500" lnSpcReduction="20000"/>
          </a:bodyPr>
          <a:lstStyle/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r>
              <a:rPr lang="en-US" u="sng" dirty="0" smtClean="0"/>
              <a:t>Steps</a:t>
            </a:r>
            <a:r>
              <a:rPr lang="en-US" dirty="0" smtClean="0"/>
              <a:t>:</a:t>
            </a:r>
          </a:p>
          <a:p>
            <a:pPr marL="514350" lvl="0" indent="-514350">
              <a:buAutoNum type="arabicParenBoth"/>
            </a:pPr>
            <a:r>
              <a:rPr lang="en-US" dirty="0" smtClean="0"/>
              <a:t>Go to </a:t>
            </a:r>
            <a:r>
              <a:rPr lang="en-US" dirty="0" err="1" smtClean="0"/>
              <a:t>mrvandsburger.weebly.com</a:t>
            </a:r>
            <a:endParaRPr lang="en-US" dirty="0" smtClean="0"/>
          </a:p>
          <a:p>
            <a:pPr marL="514350" lvl="0" indent="-514350">
              <a:buAutoNum type="arabicParenBoth"/>
            </a:pPr>
            <a:r>
              <a:rPr lang="en-US" dirty="0" smtClean="0"/>
              <a:t>Download the file:</a:t>
            </a:r>
          </a:p>
          <a:p>
            <a:pPr marL="914400" lvl="1" indent="-514350"/>
            <a:r>
              <a:rPr lang="en-US" dirty="0" smtClean="0"/>
              <a:t>Impact of the Warren Court</a:t>
            </a:r>
          </a:p>
          <a:p>
            <a:pPr marL="514350" lvl="0" indent="-514350">
              <a:buAutoNum type="arabicParenBoth"/>
            </a:pPr>
            <a:r>
              <a:rPr lang="en-US" dirty="0" smtClean="0"/>
              <a:t>Email to Mr. Vandsburger when you are finished.</a:t>
            </a:r>
          </a:p>
          <a:p>
            <a:pPr marL="514350" lvl="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r>
              <a:rPr lang="en-US" u="sng" dirty="0" smtClean="0"/>
              <a:t>Homework</a:t>
            </a:r>
            <a:r>
              <a:rPr lang="en-US" dirty="0" smtClean="0"/>
              <a:t>: </a:t>
            </a:r>
          </a:p>
          <a:p>
            <a:pPr lvl="0"/>
            <a:r>
              <a:rPr lang="en-US" dirty="0" smtClean="0"/>
              <a:t>Literal and Analytical Notes </a:t>
            </a:r>
            <a:r>
              <a:rPr lang="en-US" dirty="0" err="1" smtClean="0"/>
              <a:t>p</a:t>
            </a:r>
            <a:r>
              <a:rPr lang="en-US" dirty="0" smtClean="0"/>
              <a:t>. 994 – 999, 1017 – 1021</a:t>
            </a:r>
          </a:p>
          <a:p>
            <a:pPr lvl="0"/>
            <a:r>
              <a:rPr lang="en-US" dirty="0" smtClean="0"/>
              <a:t>Save Power Point as “</a:t>
            </a:r>
            <a:r>
              <a:rPr lang="en-US" i="1" dirty="0" smtClean="0"/>
              <a:t>Your Name </a:t>
            </a:r>
            <a:r>
              <a:rPr lang="en-US" dirty="0" smtClean="0"/>
              <a:t>Lesson 4” and email to Mr. Vandsburger (will count as class work grade)</a:t>
            </a:r>
          </a:p>
          <a:p>
            <a:r>
              <a:rPr lang="en-US" dirty="0" smtClean="0"/>
              <a:t>Finish “Impacts of Warren Court” by Wednesday at 8 pm</a:t>
            </a:r>
          </a:p>
          <a:p>
            <a:r>
              <a:rPr lang="en-US" dirty="0" smtClean="0"/>
              <a:t>Vietnam War Map Activity due Tomorrow</a:t>
            </a:r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Independent Work: Vietnam War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Unit 11 Lesson 3: 4/5/13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9753"/>
            <a:ext cx="9143999" cy="529527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u="sng" dirty="0" smtClean="0"/>
              <a:t>Warm-Up</a:t>
            </a:r>
            <a:r>
              <a:rPr lang="en-US" sz="2400" dirty="0" smtClean="0"/>
              <a:t>: </a:t>
            </a:r>
            <a:endParaRPr lang="en-US" sz="2400" i="1" dirty="0" smtClean="0"/>
          </a:p>
          <a:p>
            <a:pPr marL="457200" indent="-457200">
              <a:buAutoNum type="arabicParenBoth"/>
            </a:pPr>
            <a:r>
              <a:rPr lang="en-US" sz="2400" dirty="0" smtClean="0"/>
              <a:t>Download this Power Point from </a:t>
            </a:r>
            <a:r>
              <a:rPr lang="en-US" sz="2400" dirty="0" err="1" smtClean="0"/>
              <a:t>mrvandsburger.weebly.com</a:t>
            </a:r>
            <a:endParaRPr lang="en-US" sz="2400" i="1" dirty="0" smtClean="0"/>
          </a:p>
          <a:p>
            <a:pPr marL="457200" indent="-457200">
              <a:buAutoNum type="arabicParenBoth"/>
            </a:pPr>
            <a:r>
              <a:rPr lang="en-US" sz="2400" dirty="0" smtClean="0"/>
              <a:t>Respond to the prompt below in the “Notes” part of your Power Point</a:t>
            </a:r>
          </a:p>
          <a:p>
            <a:pPr marL="457200" indent="-457200">
              <a:buNone/>
            </a:pPr>
            <a:endParaRPr lang="en-US" sz="2400" dirty="0" smtClean="0"/>
          </a:p>
          <a:p>
            <a:pPr marL="457200" indent="-457200">
              <a:buNone/>
            </a:pPr>
            <a:r>
              <a:rPr lang="en-US" sz="2400" i="1" dirty="0" smtClean="0"/>
              <a:t>Prompt</a:t>
            </a:r>
            <a:r>
              <a:rPr lang="en-US" sz="2400" dirty="0" smtClean="0"/>
              <a:t>: What government policies were Americans likely to oppose during the 1960’s?</a:t>
            </a:r>
          </a:p>
          <a:p>
            <a:pPr marL="457200" indent="-457200">
              <a:buNone/>
            </a:pPr>
            <a:endParaRPr lang="en-US" sz="2400" dirty="0" smtClean="0"/>
          </a:p>
          <a:p>
            <a:pPr marL="457200" indent="-457200"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97088"/>
            <a:ext cx="9144000" cy="44663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Unit 11 Lesson 4. SWBAT debate the reasons behind and merits of popular protests in the 1960’s and 70’s in improving the rights of Americans.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2062"/>
            <a:ext cx="9144000" cy="3381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5701911" cy="5561043"/>
          </a:xfrm>
        </p:spPr>
        <p:txBody>
          <a:bodyPr>
            <a:norm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dirty="0" smtClean="0"/>
              <a:t>The Student Movement</a:t>
            </a:r>
            <a:endParaRPr lang="en-US" sz="48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Concerned about being drafted after graduation</a:t>
            </a:r>
            <a:endParaRPr lang="en-US" sz="44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LBJ withdrawal from </a:t>
            </a:r>
            <a:r>
              <a:rPr lang="en-US" b="1" u="sng" dirty="0" smtClean="0"/>
              <a:t>Election of 1968</a:t>
            </a:r>
            <a:endParaRPr lang="en-US" sz="44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Students for a Democratic Society</a:t>
            </a:r>
            <a:r>
              <a:rPr lang="en-US" dirty="0" smtClean="0"/>
              <a:t> issue the </a:t>
            </a:r>
            <a:r>
              <a:rPr lang="en-US" b="1" u="sng" dirty="0" smtClean="0"/>
              <a:t>Port Huron Statement</a:t>
            </a:r>
            <a:r>
              <a:rPr lang="en-US" dirty="0" smtClean="0"/>
              <a:t> calling for democracy in university decisions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Followers known as members of the </a:t>
            </a:r>
            <a:r>
              <a:rPr lang="en-US" b="1" u="sng" dirty="0" smtClean="0"/>
              <a:t>New Left</a:t>
            </a:r>
            <a:endParaRPr lang="en-US" sz="40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Free Speech Movement</a:t>
            </a:r>
            <a:r>
              <a:rPr lang="en-US" dirty="0" smtClean="0"/>
              <a:t> demand an end to restrictions on student political activities</a:t>
            </a:r>
            <a:endParaRPr lang="en-US" sz="4000" dirty="0" smtClean="0"/>
          </a:p>
          <a:p>
            <a:pPr marL="1714500" lvl="3" indent="-342900">
              <a:buFont typeface="+mj-lt"/>
              <a:buAutoNum type="arabicPeriod"/>
            </a:pPr>
            <a:r>
              <a:rPr lang="en-US" dirty="0" smtClean="0"/>
              <a:t>Opposed drinking restrictions and limitations on co-ed activities</a:t>
            </a:r>
            <a:endParaRPr lang="en-US" sz="3600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Popular Protest in the 60’s and 70’s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1" y="1062553"/>
            <a:ext cx="3442088" cy="334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11" y="4402652"/>
            <a:ext cx="3442089" cy="2455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5701911" cy="5561043"/>
          </a:xfrm>
        </p:spPr>
        <p:txBody>
          <a:bodyPr>
            <a:normAutofit fontScale="92500" lnSpcReduction="20000"/>
          </a:bodyPr>
          <a:lstStyle/>
          <a:p>
            <a:pPr marL="571500" lvl="0" indent="-571500">
              <a:buFont typeface="+mj-lt"/>
              <a:buAutoNum type="romanUcPeriod" startAt="2"/>
            </a:pPr>
            <a:r>
              <a:rPr lang="en-US" b="1" u="sng" dirty="0" smtClean="0"/>
              <a:t>Counterculture</a:t>
            </a:r>
            <a:endParaRPr lang="en-US" sz="48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Youth culture developed in the 60’s to rebel against mainstream culture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Mostly children of the Baby Boom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Exhibited rebellion through dress, music, drug use, and living arrangements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Participants known as </a:t>
            </a:r>
            <a:r>
              <a:rPr lang="en-US" b="1" u="sng" dirty="0" smtClean="0"/>
              <a:t>“Hippies”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Influential musicians included </a:t>
            </a:r>
            <a:r>
              <a:rPr lang="en-US" b="1" u="sng" dirty="0" smtClean="0"/>
              <a:t>the Beatles</a:t>
            </a:r>
            <a:r>
              <a:rPr lang="en-US" dirty="0" smtClean="0"/>
              <a:t>, </a:t>
            </a:r>
            <a:r>
              <a:rPr lang="en-US" b="1" u="sng" dirty="0" smtClean="0"/>
              <a:t>Bob Dylan</a:t>
            </a:r>
            <a:r>
              <a:rPr lang="en-US" dirty="0" smtClean="0"/>
              <a:t>, </a:t>
            </a:r>
            <a:r>
              <a:rPr lang="en-US" b="1" u="sng" dirty="0" smtClean="0"/>
              <a:t>Joan Baez</a:t>
            </a:r>
            <a:r>
              <a:rPr lang="en-US" dirty="0" smtClean="0"/>
              <a:t>, </a:t>
            </a:r>
            <a:r>
              <a:rPr lang="en-US" b="1" u="sng" dirty="0" smtClean="0"/>
              <a:t>Rolling Stones</a:t>
            </a:r>
            <a:r>
              <a:rPr lang="en-US" dirty="0" smtClean="0"/>
              <a:t>, </a:t>
            </a:r>
            <a:r>
              <a:rPr lang="en-US" b="1" u="sng" dirty="0" smtClean="0"/>
              <a:t>Jim Morrison</a:t>
            </a:r>
            <a:r>
              <a:rPr lang="en-US" dirty="0" smtClean="0"/>
              <a:t>, and </a:t>
            </a:r>
            <a:r>
              <a:rPr lang="en-US" b="1" u="sng" dirty="0" smtClean="0"/>
              <a:t>Joan Baez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Wrote songs criticizing materialism, the Cold War, conservatism, and more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“Woodstock”</a:t>
            </a:r>
            <a:r>
              <a:rPr lang="en-US" dirty="0" smtClean="0"/>
              <a:t> music festival marked the pinnacle of counterculture</a:t>
            </a:r>
            <a:endParaRPr lang="en-US" sz="44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Some participated in radical and sometimes violent groups which discredited their message</a:t>
            </a:r>
            <a:endParaRPr lang="en-US" sz="4400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Popular Protest in the 60’s and 70’s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1" y="1062554"/>
            <a:ext cx="3442088" cy="2423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11" y="3485574"/>
            <a:ext cx="3442088" cy="337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Popular Protest in the 60’s and 70’s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53"/>
            <a:ext cx="2514600" cy="322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2553"/>
            <a:ext cx="4419600" cy="322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1062553"/>
            <a:ext cx="2209799" cy="57954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88352"/>
            <a:ext cx="3517900" cy="25696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900" y="4288353"/>
            <a:ext cx="3416300" cy="2569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Popular Protest in the 60’s and 70’s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52"/>
            <a:ext cx="3175000" cy="57954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999" y="1062552"/>
            <a:ext cx="5968999" cy="2963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999" y="4025972"/>
            <a:ext cx="5968999" cy="2832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5701911" cy="5561043"/>
          </a:xfrm>
        </p:spPr>
        <p:txBody>
          <a:bodyPr>
            <a:normAutofit/>
          </a:bodyPr>
          <a:lstStyle/>
          <a:p>
            <a:pPr marL="571500" lvl="0" indent="-571500">
              <a:buFont typeface="+mj-lt"/>
              <a:buAutoNum type="romanUcPeriod" startAt="3"/>
            </a:pPr>
            <a:r>
              <a:rPr lang="en-US" b="1" u="sng" dirty="0" smtClean="0"/>
              <a:t>The Sexual Revolution </a:t>
            </a:r>
            <a:endParaRPr lang="en-US" sz="48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Alfred Kinsey</a:t>
            </a:r>
            <a:r>
              <a:rPr lang="en-US" dirty="0" smtClean="0"/>
              <a:t> challenges ideas about sex in American society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Premarital sex, infidelity, and homosexuality were more common than believed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Medicine and technology promote idea of sex as something casual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Birth control, antibiotics to treat VD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Sexualized advertisements further change social mores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Heavy drug use by Counterculture movement also loosens restrictions</a:t>
            </a:r>
            <a:endParaRPr lang="en-US" sz="4000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Popular Protest in the 60’s and 70’s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1" y="1062553"/>
            <a:ext cx="3442088" cy="5795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5701911" cy="5561043"/>
          </a:xfrm>
        </p:spPr>
        <p:txBody>
          <a:bodyPr>
            <a:normAutofit fontScale="85000" lnSpcReduction="20000"/>
          </a:bodyPr>
          <a:lstStyle/>
          <a:p>
            <a:pPr marL="571500" lvl="0" indent="-571500">
              <a:buFont typeface="+mj-lt"/>
              <a:buAutoNum type="romanUcPeriod" startAt="4"/>
            </a:pPr>
            <a:r>
              <a:rPr lang="en-US" dirty="0" smtClean="0"/>
              <a:t>Women’s Movement</a:t>
            </a:r>
            <a:endParaRPr lang="en-US" sz="48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Betty Friedan, author of the </a:t>
            </a:r>
            <a:r>
              <a:rPr lang="en-US" i="1" dirty="0" smtClean="0"/>
              <a:t>Feminine Mystique</a:t>
            </a:r>
            <a:r>
              <a:rPr lang="en-US" dirty="0" smtClean="0"/>
              <a:t>, helps found the </a:t>
            </a:r>
            <a:r>
              <a:rPr lang="en-US" b="1" u="sng" dirty="0" smtClean="0"/>
              <a:t>National Organization for Women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Used activism to promote gender equality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Equal Pay Act of 1963</a:t>
            </a:r>
            <a:r>
              <a:rPr lang="en-US" dirty="0" smtClean="0"/>
              <a:t> and </a:t>
            </a:r>
            <a:r>
              <a:rPr lang="en-US" b="1" u="sng" dirty="0" smtClean="0"/>
              <a:t>Civil Rights Act of 1964</a:t>
            </a:r>
            <a:r>
              <a:rPr lang="en-US" dirty="0" smtClean="0"/>
              <a:t> benefit women by prohibiting employment discrimination</a:t>
            </a:r>
            <a:endParaRPr lang="en-US" sz="44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Equal Rights Amendment</a:t>
            </a:r>
            <a:r>
              <a:rPr lang="en-US" dirty="0" smtClean="0"/>
              <a:t> passed by Congress would have prevented states from limiting rights based on gender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Phyllis </a:t>
            </a:r>
            <a:r>
              <a:rPr lang="en-US" b="1" u="sng" dirty="0" err="1" smtClean="0"/>
              <a:t>Schalfly</a:t>
            </a:r>
            <a:r>
              <a:rPr lang="en-US" dirty="0" smtClean="0"/>
              <a:t> organized the </a:t>
            </a:r>
            <a:r>
              <a:rPr lang="en-US" b="1" u="sng" dirty="0" smtClean="0"/>
              <a:t>Eagle Forum</a:t>
            </a:r>
            <a:r>
              <a:rPr lang="en-US" dirty="0" smtClean="0"/>
              <a:t> to campaign against the ERA</a:t>
            </a:r>
            <a:endParaRPr lang="en-US" sz="40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Failed to meet 38 state requirement  (3/4 of the states) for Amendments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Saw improvements in employment and hiring</a:t>
            </a:r>
            <a:endParaRPr lang="en-US" sz="44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Roe </a:t>
            </a:r>
            <a:r>
              <a:rPr lang="en-US" b="1" u="sng" dirty="0" err="1" smtClean="0"/>
              <a:t>v</a:t>
            </a:r>
            <a:r>
              <a:rPr lang="en-US" b="1" u="sng" dirty="0" smtClean="0"/>
              <a:t>. Wade</a:t>
            </a:r>
            <a:r>
              <a:rPr lang="en-US" dirty="0" smtClean="0"/>
              <a:t> (1973) limited ability of states to place restrictions on abortions</a:t>
            </a:r>
            <a:endParaRPr lang="en-US" sz="4400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Popular Protest in the 60’s and 70’s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1" y="998190"/>
            <a:ext cx="3442088" cy="3027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11" y="4025972"/>
            <a:ext cx="3442088" cy="2832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14360</TotalTime>
  <Words>770</Words>
  <Application>Microsoft Macintosh PowerPoint</Application>
  <PresentationFormat>On-screen Show (4:3)</PresentationFormat>
  <Paragraphs>107</Paragraphs>
  <Slides>16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Unit 11 – The Sixties and Seventies</vt:lpstr>
      <vt:lpstr>Unit 11 Lesson 3: 4/5/13</vt:lpstr>
      <vt:lpstr>Objective</vt:lpstr>
      <vt:lpstr>Notes: Popular Protest in the 60’s and 70’s</vt:lpstr>
      <vt:lpstr>Notes: Popular Protest in the 60’s and 70’s</vt:lpstr>
      <vt:lpstr>Notes: Popular Protest in the 60’s and 70’s</vt:lpstr>
      <vt:lpstr>Notes: Popular Protest in the 60’s and 70’s</vt:lpstr>
      <vt:lpstr>Notes: Popular Protest in the 60’s and 70’s</vt:lpstr>
      <vt:lpstr>Notes: Popular Protest in the 60’s and 70’s</vt:lpstr>
      <vt:lpstr>Notes: Popular Protest in the 60’s and 70’s</vt:lpstr>
      <vt:lpstr>Notes: Popular Protest in the 60’s and 70’s</vt:lpstr>
      <vt:lpstr>Notes: Popular Protest in the 60’s and 70’s</vt:lpstr>
      <vt:lpstr>Notes: Popular Protest in the 60’s and 70’s</vt:lpstr>
      <vt:lpstr>Notes: Popular Protest in the 60’s and 70’s</vt:lpstr>
      <vt:lpstr>Notes: Popular Protest in the 60’s and 70’s</vt:lpstr>
      <vt:lpstr>Independent Work: Vietnam War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#5 – The Southern Colonies</dc:title>
  <dc:creator>Tomer Vandsburger</dc:creator>
  <cp:lastModifiedBy>Tomer Vandsburger</cp:lastModifiedBy>
  <cp:revision>403</cp:revision>
  <cp:lastPrinted>2013-03-08T13:14:51Z</cp:lastPrinted>
  <dcterms:created xsi:type="dcterms:W3CDTF">2013-04-08T14:44:31Z</dcterms:created>
  <dcterms:modified xsi:type="dcterms:W3CDTF">2013-04-08T14:47:43Z</dcterms:modified>
</cp:coreProperties>
</file>