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590" r:id="rId4"/>
    <p:sldId id="599" r:id="rId5"/>
    <p:sldId id="613" r:id="rId6"/>
    <p:sldId id="615" r:id="rId7"/>
    <p:sldId id="621" r:id="rId8"/>
    <p:sldId id="617" r:id="rId9"/>
    <p:sldId id="618" r:id="rId10"/>
    <p:sldId id="616" r:id="rId11"/>
    <p:sldId id="614" r:id="rId12"/>
    <p:sldId id="619" r:id="rId13"/>
    <p:sldId id="620" r:id="rId14"/>
    <p:sldId id="61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bw" scaleToFitPaper="1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D9E8-FE44-1145-A7A3-6BC97BA6C72F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337E-83DC-3942-AFD2-321F7915B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446B-CDB8-BC49-9F55-C0603C4962B6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8127-09BC-494A-88D2-0ECE77B9D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8127-09BC-494A-88D2-0ECE77B9D8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ECDF-7EA4-FF40-B36F-1E0E565BF129}" type="datetimeFigureOut">
              <a:rPr lang="en-US" smtClean="0"/>
              <a:pPr/>
              <a:t>4/4/13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google.com/imgres?um=1&amp;hl=en&amp;client=firefox-a&amp;sa=N&amp;tbo=d&amp;rls=org.mozilla:en-US:official&amp;biw=1280&amp;bih=596&amp;tbm=isch&amp;tbnid=KX8gaFB1WTEBUM:&amp;imgrefurl=http://en.wikipedia.org/wiki/Constitutional_Convention_(United_States)&amp;docid=AjEP3qWSEDe5SM&amp;imgurl=http://upload.wikimedia.org/wikipedia/commons/thumb/9/9d/Scene_at_the_Signing_of_the_Constitution_of_the_United_States.jpg/400px-Scene_at_the_Signing_of_the_Constitution_of_the_United_States.jpg&amp;w=400&amp;h=263&amp;ei=V3aaUMTrOYeV0QHAwoDADA&amp;zoom=1&amp;iact=hc&amp;vpx=192&amp;vpy=155&amp;dur=402&amp;hovh=182&amp;hovw=277&amp;tx=199&amp;ty=118&amp;sig=116778831799809614233&amp;page=1&amp;tbnh=134&amp;tbnw=199&amp;start=0&amp;ndsp=18&amp;ved=1t:429,r:1,s:0,i:77" TargetMode="Externa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dirty="0" smtClean="0"/>
              <a:t>Fifth level</a:t>
            </a:r>
            <a:endParaRPr lang="en-US" dirty="0" smtClean="0">
              <a:hlinkClick r:id="rId13"/>
            </a:endParaRP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11/7/12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3298-8059-354B-AAE6-689925DE26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399" y="2130425"/>
            <a:ext cx="723171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Unit 11 – The Sixties and Seventies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99" y="3886200"/>
            <a:ext cx="7231716" cy="1752600"/>
          </a:xfrm>
        </p:spPr>
        <p:txBody>
          <a:bodyPr/>
          <a:lstStyle/>
          <a:p>
            <a:r>
              <a:rPr lang="en-US" dirty="0" smtClean="0"/>
              <a:t>Lesson</a:t>
            </a:r>
            <a:r>
              <a:rPr lang="en-US" dirty="0" smtClean="0"/>
              <a:t> 3 </a:t>
            </a:r>
            <a:r>
              <a:rPr lang="en-US" dirty="0" smtClean="0"/>
              <a:t>–</a:t>
            </a:r>
            <a:r>
              <a:rPr lang="en-US" dirty="0" smtClean="0"/>
              <a:t> The Vietnam War</a:t>
            </a:r>
          </a:p>
          <a:p>
            <a:r>
              <a:rPr lang="en-US" dirty="0" smtClean="0"/>
              <a:t>4</a:t>
            </a:r>
            <a:r>
              <a:rPr lang="en-US" dirty="0" smtClean="0"/>
              <a:t>/5/</a:t>
            </a:r>
            <a:r>
              <a:rPr lang="en-US" dirty="0" smtClean="0"/>
              <a:t>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3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6956"/>
            <a:ext cx="6210856" cy="5561043"/>
          </a:xfrm>
        </p:spPr>
        <p:txBody>
          <a:bodyPr>
            <a:normAutofit fontScale="70000" lnSpcReduction="20000"/>
          </a:bodyPr>
          <a:lstStyle/>
          <a:p>
            <a:pPr marL="571500" lvl="0" indent="-571500">
              <a:buFont typeface="+mj-lt"/>
              <a:buAutoNum type="romanUcPeriod" startAt="3"/>
            </a:pPr>
            <a:r>
              <a:rPr lang="en-US" dirty="0" smtClean="0"/>
              <a:t>Nixon and the Vietnam War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Sought </a:t>
            </a:r>
            <a:r>
              <a:rPr lang="en-US" b="1" u="sng" dirty="0" smtClean="0"/>
              <a:t>“Peace with Honor”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Began </a:t>
            </a:r>
            <a:r>
              <a:rPr lang="en-US" b="1" u="sng" dirty="0" err="1" smtClean="0"/>
              <a:t>Vietnamization</a:t>
            </a:r>
            <a:r>
              <a:rPr lang="en-US" dirty="0" smtClean="0"/>
              <a:t> where US would give South Vietnam the money, weapons, and training to take over the war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Steadily withdrew American troops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Nixon Doctrine</a:t>
            </a:r>
            <a:r>
              <a:rPr lang="en-US" dirty="0" smtClean="0"/>
              <a:t> – US would provide aid to SE Asia but no troops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Re-escalated by invading Vietcong bases in Cambodia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Congress repeals Gulf of Tonkin Resolution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My Lai Massacre</a:t>
            </a:r>
            <a:r>
              <a:rPr lang="en-US" dirty="0" smtClean="0"/>
              <a:t> further turns public support against war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Pentagon Papers</a:t>
            </a:r>
            <a:r>
              <a:rPr lang="en-US" dirty="0" smtClean="0"/>
              <a:t> released secret documents casting doubt over America’s role in Vietnam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Secretary of State </a:t>
            </a:r>
            <a:r>
              <a:rPr lang="en-US" b="1" u="sng" dirty="0" smtClean="0"/>
              <a:t>Henry </a:t>
            </a:r>
            <a:r>
              <a:rPr lang="en-US" b="1" u="sng" dirty="0" err="1" smtClean="0"/>
              <a:t>Kissenger</a:t>
            </a:r>
            <a:r>
              <a:rPr lang="en-US" dirty="0" smtClean="0"/>
              <a:t> negotiates </a:t>
            </a:r>
            <a:r>
              <a:rPr lang="en-US" b="1" u="sng" dirty="0" smtClean="0"/>
              <a:t>Paris Peace Accords of 1973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 would withdraw troops, North Vietnam would allow free and fair elections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War continues and communists take over South </a:t>
            </a:r>
            <a:r>
              <a:rPr lang="en-US" dirty="0" smtClean="0"/>
              <a:t>Vietnam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58,000 </a:t>
            </a:r>
            <a:r>
              <a:rPr lang="en-US" dirty="0" smtClean="0"/>
              <a:t>killed, $118 billion spent, and Domino Theory put to the test </a:t>
            </a: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062553"/>
            <a:ext cx="2933144" cy="579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" y="1062552"/>
            <a:ext cx="4919910" cy="5795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747" y="1049702"/>
            <a:ext cx="4212252" cy="2989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747" y="4039481"/>
            <a:ext cx="4212253" cy="2818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524187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u="sng" dirty="0" smtClean="0"/>
              <a:t>Steps</a:t>
            </a:r>
            <a:r>
              <a:rPr lang="en-US" dirty="0" smtClean="0"/>
              <a:t>: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Go to </a:t>
            </a:r>
            <a:r>
              <a:rPr lang="en-US" dirty="0" err="1" smtClean="0"/>
              <a:t>mrvandsburger.weebly.com</a:t>
            </a:r>
            <a:endParaRPr lang="en-US" dirty="0" smtClean="0"/>
          </a:p>
          <a:p>
            <a:pPr marL="514350" lvl="0" indent="-514350">
              <a:buAutoNum type="arabicParenBoth"/>
            </a:pPr>
            <a:r>
              <a:rPr lang="en-US" dirty="0" smtClean="0"/>
              <a:t>Download the </a:t>
            </a:r>
            <a:r>
              <a:rPr lang="en-US" dirty="0" smtClean="0"/>
              <a:t>file:</a:t>
            </a:r>
          </a:p>
          <a:p>
            <a:pPr marL="914400" lvl="1" indent="-514350"/>
            <a:r>
              <a:rPr lang="en-US" dirty="0" smtClean="0"/>
              <a:t>Vietnam War Map Activity</a:t>
            </a:r>
          </a:p>
          <a:p>
            <a:pPr marL="514350" lvl="0" indent="-514350">
              <a:buAutoNum type="arabicParenBoth"/>
            </a:pPr>
            <a:r>
              <a:rPr lang="en-US" dirty="0" smtClean="0"/>
              <a:t>Hand in</a:t>
            </a:r>
            <a:r>
              <a:rPr lang="en-US" dirty="0" smtClean="0"/>
              <a:t> </a:t>
            </a:r>
            <a:r>
              <a:rPr lang="en-US" dirty="0" smtClean="0"/>
              <a:t>to Mr. Vandsburger when you are finished.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u="sng" dirty="0" smtClean="0"/>
              <a:t>Homework</a:t>
            </a:r>
            <a:r>
              <a:rPr lang="en-US" dirty="0" smtClean="0"/>
              <a:t>: </a:t>
            </a:r>
          </a:p>
          <a:p>
            <a:pPr lvl="0"/>
            <a:r>
              <a:rPr lang="en-US" dirty="0" smtClean="0"/>
              <a:t>Literal and Analytical Notes </a:t>
            </a:r>
            <a:r>
              <a:rPr lang="en-US" dirty="0" err="1" smtClean="0"/>
              <a:t>p</a:t>
            </a:r>
            <a:r>
              <a:rPr lang="en-US" dirty="0" smtClean="0"/>
              <a:t>.</a:t>
            </a:r>
            <a:r>
              <a:rPr lang="en-US" dirty="0" smtClean="0"/>
              <a:t> 991 – 994, 1004 – 1006, 1016 - 1017</a:t>
            </a:r>
          </a:p>
          <a:p>
            <a:pPr lvl="0"/>
            <a:r>
              <a:rPr lang="en-US" dirty="0" smtClean="0"/>
              <a:t>Save Power Point as “</a:t>
            </a:r>
            <a:r>
              <a:rPr lang="en-US" i="1" dirty="0" smtClean="0"/>
              <a:t>Your Name </a:t>
            </a:r>
            <a:r>
              <a:rPr lang="en-US" dirty="0" smtClean="0"/>
              <a:t>Lesson</a:t>
            </a:r>
            <a:r>
              <a:rPr lang="en-US" dirty="0" smtClean="0"/>
              <a:t> 3” </a:t>
            </a:r>
            <a:r>
              <a:rPr lang="en-US" dirty="0" smtClean="0"/>
              <a:t>and email to Mr. Vandsburger (will count as class work grade)</a:t>
            </a:r>
          </a:p>
          <a:p>
            <a:r>
              <a:rPr lang="en-US" dirty="0" smtClean="0"/>
              <a:t>Finish Lesson 2 Assignments by Sunday at 8 </a:t>
            </a:r>
            <a:r>
              <a:rPr lang="en-US" dirty="0" smtClean="0"/>
              <a:t>pm</a:t>
            </a:r>
          </a:p>
          <a:p>
            <a:r>
              <a:rPr lang="en-US" dirty="0" smtClean="0"/>
              <a:t>Finish Map Activity if not Completed in Class</a:t>
            </a: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Work:</a:t>
            </a:r>
            <a:r>
              <a:rPr lang="en-US" dirty="0" smtClean="0"/>
              <a:t>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Unit 11 Lesson</a:t>
            </a:r>
            <a:r>
              <a:rPr lang="en-US" dirty="0" smtClean="0"/>
              <a:t> 3: </a:t>
            </a:r>
            <a:r>
              <a:rPr lang="en-US" dirty="0" smtClean="0"/>
              <a:t>4</a:t>
            </a:r>
            <a:r>
              <a:rPr lang="en-US" dirty="0" smtClean="0"/>
              <a:t>/5/</a:t>
            </a:r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9753"/>
            <a:ext cx="9143999" cy="52952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/>
              <a:t>Warm-Up</a:t>
            </a:r>
            <a:r>
              <a:rPr lang="en-US" sz="2400" dirty="0" smtClean="0"/>
              <a:t>: 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Download this Power Point from </a:t>
            </a:r>
            <a:r>
              <a:rPr lang="en-US" sz="2400" dirty="0" err="1" smtClean="0"/>
              <a:t>mrvandsburger.weebly.com</a:t>
            </a:r>
            <a:endParaRPr lang="en-US" sz="2400" i="1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Download the</a:t>
            </a:r>
            <a:r>
              <a:rPr lang="en-US" sz="2400" dirty="0" smtClean="0"/>
              <a:t> Civil Rights </a:t>
            </a:r>
            <a:r>
              <a:rPr lang="en-US" sz="2400" dirty="0" err="1" smtClean="0"/>
              <a:t>Movementand</a:t>
            </a:r>
            <a:r>
              <a:rPr lang="en-US" sz="2400" dirty="0" smtClean="0"/>
              <a:t> </a:t>
            </a:r>
            <a:r>
              <a:rPr lang="en-US" sz="2400" dirty="0" smtClean="0"/>
              <a:t>submit responses by 11:12</a:t>
            </a:r>
          </a:p>
          <a:p>
            <a:pPr marL="457200" indent="-457200">
              <a:buNone/>
            </a:pP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6" y="3980374"/>
            <a:ext cx="2933144" cy="2877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980374"/>
            <a:ext cx="6210856" cy="2877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97088"/>
            <a:ext cx="9144000" cy="4466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Unit 11 Lesson</a:t>
            </a:r>
            <a:r>
              <a:rPr lang="en-US" dirty="0" smtClean="0"/>
              <a:t> </a:t>
            </a:r>
            <a:r>
              <a:rPr lang="en-US" dirty="0" smtClean="0"/>
              <a:t>3. SWBAT evaluate the impact of Communist victory in Vietnam on the balance of power around the world.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5374"/>
            <a:ext cx="9144000" cy="3642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6956"/>
            <a:ext cx="6210856" cy="5561043"/>
          </a:xfrm>
        </p:spPr>
        <p:txBody>
          <a:bodyPr>
            <a:normAutofit fontScale="85000" lnSpcReduction="20000"/>
          </a:bodyPr>
          <a:lstStyle/>
          <a:p>
            <a:pPr marL="571500" lvl="0" indent="-571500">
              <a:buFont typeface="+mj-lt"/>
              <a:buAutoNum type="romanUcPeriod"/>
            </a:pPr>
            <a:r>
              <a:rPr lang="en-US" dirty="0" smtClean="0"/>
              <a:t>Kennedy’s Approach to Vietnam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Believed in Eisenhower’s </a:t>
            </a:r>
            <a:r>
              <a:rPr lang="en-US" b="1" u="sng" dirty="0" smtClean="0"/>
              <a:t>Domino Theory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If one nation fell to communism, others would fall: Cambodia, Laos, Thailand, Malaysia, Indonesia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Sent 16,000 troops to support South Vietnam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Do not intervene when </a:t>
            </a:r>
            <a:r>
              <a:rPr lang="en-US" b="1" u="sng" dirty="0" smtClean="0"/>
              <a:t>Ngo </a:t>
            </a:r>
            <a:r>
              <a:rPr lang="en-US" b="1" u="sng" dirty="0" err="1" smtClean="0"/>
              <a:t>Dinh</a:t>
            </a:r>
            <a:r>
              <a:rPr lang="en-US" b="1" u="sng" dirty="0" smtClean="0"/>
              <a:t> Diem</a:t>
            </a:r>
            <a:r>
              <a:rPr lang="en-US" dirty="0" smtClean="0"/>
              <a:t> is assassinated</a:t>
            </a:r>
            <a:endParaRPr lang="en-US" sz="4400" dirty="0" smtClean="0"/>
          </a:p>
          <a:p>
            <a:pPr marL="514350" lvl="0" indent="-514350">
              <a:buFont typeface="+mj-lt"/>
              <a:buAutoNum type="romanUcPeriod"/>
            </a:pPr>
            <a:r>
              <a:rPr lang="en-US" dirty="0" smtClean="0"/>
              <a:t>The Gulf of Tonkin Incident</a:t>
            </a:r>
            <a:endParaRPr lang="en-US" sz="4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Johnson criticized for not sufficiently supporting South Vietnam</a:t>
            </a:r>
            <a:endParaRPr lang="en-US" sz="4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 smtClean="0"/>
              <a:t>Gulf of Tonkin Incident</a:t>
            </a:r>
            <a:r>
              <a:rPr lang="en-US" dirty="0" smtClean="0"/>
              <a:t> (August, 1964) gives Johnson cause to ask Congress to increase support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American warships attacked by North Vietnamese in Gulf of Tonkin</a:t>
            </a:r>
            <a:endParaRPr lang="en-US" sz="4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u="sng" dirty="0" smtClean="0"/>
              <a:t>Gulf of Tonkin Resolution</a:t>
            </a:r>
            <a:r>
              <a:rPr lang="en-US" dirty="0" smtClean="0"/>
              <a:t> gave Johnson power to take “All Necessary Measures” to protect American interests in Vietnam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Was not a declaration of war</a:t>
            </a:r>
            <a:r>
              <a:rPr lang="en-US" dirty="0" smtClean="0"/>
              <a:t> 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56" y="1296956"/>
            <a:ext cx="2933144" cy="2070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6" y="3367055"/>
            <a:ext cx="2933143" cy="3490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296956"/>
            <a:ext cx="7485448" cy="5561043"/>
          </a:xfrm>
        </p:spPr>
        <p:txBody>
          <a:bodyPr>
            <a:normAutofit fontScale="77500" lnSpcReduction="20000"/>
          </a:bodyPr>
          <a:lstStyle/>
          <a:p>
            <a:pPr marL="571500" lvl="0" indent="-571500">
              <a:buFont typeface="+mj-lt"/>
              <a:buAutoNum type="romanUcPeriod" startAt="2"/>
            </a:pPr>
            <a:r>
              <a:rPr lang="en-US" dirty="0" smtClean="0"/>
              <a:t>American Involvement in the War</a:t>
            </a:r>
            <a:endParaRPr lang="en-US" sz="48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Steady </a:t>
            </a:r>
            <a:r>
              <a:rPr lang="en-US" b="1" u="sng" dirty="0" smtClean="0"/>
              <a:t>escalation</a:t>
            </a:r>
            <a:r>
              <a:rPr lang="en-US" dirty="0" smtClean="0"/>
              <a:t> throughout the 1960’s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Began with aerial bombing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Troop deployment increased to 184,000 by 1965 and 485,000 by 1967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General </a:t>
            </a:r>
            <a:r>
              <a:rPr lang="en-US" b="1" u="sng" dirty="0" smtClean="0"/>
              <a:t>William Westmoreland</a:t>
            </a:r>
            <a:r>
              <a:rPr lang="en-US" dirty="0" smtClean="0"/>
              <a:t> convinced there is a </a:t>
            </a:r>
            <a:r>
              <a:rPr lang="en-US" b="1" u="sng" dirty="0" smtClean="0"/>
              <a:t>“light at the end of the tunnel”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“Hawks”</a:t>
            </a:r>
            <a:r>
              <a:rPr lang="en-US" dirty="0" smtClean="0"/>
              <a:t> believed the US must prevent a Soviet-backed takeover</a:t>
            </a:r>
            <a:endParaRPr lang="en-US" sz="44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“Doves”</a:t>
            </a:r>
            <a:r>
              <a:rPr lang="en-US" dirty="0" smtClean="0"/>
              <a:t> thought the war was a civil war to overthrow a corrupt government so they opposed American involvement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Disliked loss of American life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Thought money would be better spent on Great Society Programs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Greatest opposition comes from college students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b="1" u="sng" dirty="0" smtClean="0"/>
              <a:t>Senator Eugene McCarthy</a:t>
            </a:r>
            <a:r>
              <a:rPr lang="en-US" dirty="0" smtClean="0"/>
              <a:t> challenges Johnson for the 1968 nomination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b="1" u="sng" dirty="0" smtClean="0"/>
              <a:t>Vietcong</a:t>
            </a:r>
            <a:r>
              <a:rPr lang="en-US" dirty="0" smtClean="0"/>
              <a:t> launch </a:t>
            </a:r>
            <a:r>
              <a:rPr lang="en-US" b="1" u="sng" dirty="0" err="1" smtClean="0"/>
              <a:t>Tet</a:t>
            </a:r>
            <a:r>
              <a:rPr lang="en-US" b="1" u="sng" dirty="0" smtClean="0"/>
              <a:t> Offensive</a:t>
            </a:r>
            <a:r>
              <a:rPr lang="en-US" dirty="0" smtClean="0"/>
              <a:t> (January, 1968) on cities in South Vietnam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US counterattacks and heavily damage the Vietcong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American public turns on Johnson after viewing footage of counterattack</a:t>
            </a:r>
            <a:endParaRPr lang="en-US" sz="4000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Johnson announces attempt to negotiate for peace</a:t>
            </a:r>
            <a:endParaRPr lang="en-US" sz="44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Withdraws from 1968 election</a:t>
            </a:r>
            <a:endParaRPr lang="en-US" sz="4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1968 peace talks fall apart</a:t>
            </a:r>
            <a:endParaRPr lang="en-US" sz="4000" dirty="0" smtClean="0"/>
          </a:p>
          <a:p>
            <a:pPr lvl="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marL="514350" indent="-457200">
              <a:buNone/>
            </a:pPr>
            <a:endParaRPr lang="en-US" dirty="0" smtClean="0"/>
          </a:p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446" y="1062553"/>
            <a:ext cx="1658553" cy="2544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447" y="3607163"/>
            <a:ext cx="1658551" cy="3250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9" y="1168400"/>
            <a:ext cx="4191000" cy="568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400"/>
            <a:ext cx="4952999" cy="568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553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021"/>
            <a:ext cx="9144000" cy="5573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320"/>
            <a:ext cx="9143999" cy="1021233"/>
          </a:xfrm>
        </p:spPr>
        <p:txBody>
          <a:bodyPr>
            <a:normAutofit/>
          </a:bodyPr>
          <a:lstStyle/>
          <a:p>
            <a:r>
              <a:rPr lang="en-US" dirty="0" smtClean="0"/>
              <a:t>Notes:</a:t>
            </a:r>
            <a:r>
              <a:rPr lang="en-US" dirty="0" smtClean="0"/>
              <a:t> The Vietnam War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6190" y="49986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2552"/>
            <a:ext cx="9143999" cy="5795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14334</TotalTime>
  <Words>621</Words>
  <Application>Microsoft Macintosh PowerPoint</Application>
  <PresentationFormat>On-screen Show (4:3)</PresentationFormat>
  <Paragraphs>92</Paragraphs>
  <Slides>14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Unit 11 – The Sixties and Seventies</vt:lpstr>
      <vt:lpstr>Unit 11 Lesson 3: 4/5/13</vt:lpstr>
      <vt:lpstr>Objective</vt:lpstr>
      <vt:lpstr>Notes: The Vietnam War</vt:lpstr>
      <vt:lpstr>Notes: The Vietnam War</vt:lpstr>
      <vt:lpstr>Notes: The Vietnam War</vt:lpstr>
      <vt:lpstr>Notes: The Vietnam War</vt:lpstr>
      <vt:lpstr>Notes: The Vietnam War</vt:lpstr>
      <vt:lpstr>Notes: The Vietnam War</vt:lpstr>
      <vt:lpstr>Notes: The Vietnam War</vt:lpstr>
      <vt:lpstr>Notes: The Vietnam War</vt:lpstr>
      <vt:lpstr>Notes: The Vietnam War</vt:lpstr>
      <vt:lpstr>Notes: The Vietnam War</vt:lpstr>
      <vt:lpstr>Independent Work: Vietnam War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#5 – The Southern Colonies</dc:title>
  <dc:creator>Tomer Vandsburger</dc:creator>
  <cp:lastModifiedBy>Tomer Vandsburger</cp:lastModifiedBy>
  <cp:revision>392</cp:revision>
  <cp:lastPrinted>2013-03-08T13:14:51Z</cp:lastPrinted>
  <dcterms:created xsi:type="dcterms:W3CDTF">2013-04-04T19:17:07Z</dcterms:created>
  <dcterms:modified xsi:type="dcterms:W3CDTF">2013-04-04T19:34:13Z</dcterms:modified>
</cp:coreProperties>
</file>