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docProps/core.xml" ContentType="application/vnd.openxmlformats-package.core-properties+xml"/>
  <Default Extension="rels" ContentType="application/vnd.openxmlformats-package.relationships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590" r:id="rId4"/>
    <p:sldId id="599" r:id="rId5"/>
    <p:sldId id="613" r:id="rId6"/>
    <p:sldId id="619" r:id="rId7"/>
    <p:sldId id="614" r:id="rId8"/>
    <p:sldId id="620" r:id="rId9"/>
    <p:sldId id="615" r:id="rId10"/>
    <p:sldId id="621" r:id="rId11"/>
    <p:sldId id="616" r:id="rId12"/>
    <p:sldId id="622" r:id="rId13"/>
    <p:sldId id="617" r:id="rId14"/>
    <p:sldId id="623" r:id="rId15"/>
    <p:sldId id="618" r:id="rId16"/>
    <p:sldId id="61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3" clrMode="bw" scaleToFitPaper="1" frameSlides="1"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6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24" Type="http://schemas.openxmlformats.org/officeDocument/2006/relationships/tableStyles" Target="tableStyle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9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1D9E8-FE44-1145-A7A3-6BC97BA6C72F}" type="datetimeFigureOut">
              <a:rPr lang="en-US" smtClean="0"/>
              <a:pPr/>
              <a:t>4/3/13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2337E-83DC-3942-AFD2-321F7915B4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2446B-CDB8-BC49-9F55-C0603C4962B6}" type="datetimeFigureOut">
              <a:rPr lang="en-US" smtClean="0"/>
              <a:pPr/>
              <a:t>4/3/13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68127-09BC-494A-88D2-0ECE77B9D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68127-09BC-494A-88D2-0ECE77B9D8E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68127-09BC-494A-88D2-0ECE77B9D8E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ECDF-7EA4-FF40-B36F-1E0E565BF129}" type="datetimeFigureOut">
              <a:rPr lang="en-US" smtClean="0"/>
              <a:pPr/>
              <a:t>4/3/13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google.com/imgres?um=1&amp;hl=en&amp;client=firefox-a&amp;sa=N&amp;tbo=d&amp;rls=org.mozilla:en-US:official&amp;biw=1280&amp;bih=596&amp;tbm=isch&amp;tbnid=KX8gaFB1WTEBUM:&amp;imgrefurl=http://en.wikipedia.org/wiki/Constitutional_Convention_(United_States)&amp;docid=AjEP3qWSEDe5SM&amp;imgurl=http://upload.wikimedia.org/wikipedia/commons/thumb/9/9d/Scene_at_the_Signing_of_the_Constitution_of_the_United_States.jpg/400px-Scene_at_the_Signing_of_the_Constitution_of_the_United_States.jpg&amp;w=400&amp;h=263&amp;ei=V3aaUMTrOYeV0QHAwoDADA&amp;zoom=1&amp;iact=hc&amp;vpx=192&amp;vpy=155&amp;dur=402&amp;hovh=182&amp;hovw=277&amp;tx=199&amp;ty=118&amp;sig=116778831799809614233&amp;page=1&amp;tbnh=134&amp;tbnw=199&amp;start=0&amp;ndsp=18&amp;ved=1t:429,r:1,s:0,i:77" TargetMode="Externa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lang="en-US" dirty="0" smtClean="0"/>
              <a:t>Fifth level</a:t>
            </a:r>
            <a:endParaRPr lang="en-US" dirty="0" smtClean="0">
              <a:hlinkClick r:id="rId13"/>
            </a:endParaRP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11/7/12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53298-8059-354B-AAE6-689925DE2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»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399" y="2130425"/>
            <a:ext cx="7231716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Unit 11 – The Sixties and Seventies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5399" y="3886200"/>
            <a:ext cx="7231716" cy="1752600"/>
          </a:xfrm>
        </p:spPr>
        <p:txBody>
          <a:bodyPr/>
          <a:lstStyle/>
          <a:p>
            <a:r>
              <a:rPr lang="en-US" dirty="0" smtClean="0"/>
              <a:t>Lesson 2 – Civil Rights in the Kennedy / Johnson Eras</a:t>
            </a:r>
          </a:p>
          <a:p>
            <a:r>
              <a:rPr lang="en-US" dirty="0" smtClean="0"/>
              <a:t>4/4/13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Civil Rights in the Kennedy / Johnson Eras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1537"/>
            <a:ext cx="9143999" cy="5606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6210856" cy="5561043"/>
          </a:xfrm>
        </p:spPr>
        <p:txBody>
          <a:bodyPr>
            <a:normAutofit fontScale="85000" lnSpcReduction="20000"/>
          </a:bodyPr>
          <a:lstStyle/>
          <a:p>
            <a:pPr marL="571500" lvl="0" indent="-571500">
              <a:buFont typeface="+mj-lt"/>
              <a:buAutoNum type="romanUcPeriod" startAt="5"/>
            </a:pPr>
            <a:r>
              <a:rPr lang="en-US" dirty="0" smtClean="0"/>
              <a:t>The Civil Rights Movement</a:t>
            </a:r>
            <a:endParaRPr lang="en-US" sz="48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Freedom Summer</a:t>
            </a:r>
            <a:r>
              <a:rPr lang="en-US" dirty="0" smtClean="0"/>
              <a:t> attempts to register as many black voters as possible (June, 1964)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Activists and </a:t>
            </a:r>
            <a:r>
              <a:rPr lang="en-US" b="1" u="sng" dirty="0" smtClean="0"/>
              <a:t>Freedom Riders</a:t>
            </a:r>
            <a:r>
              <a:rPr lang="en-US" dirty="0" smtClean="0"/>
              <a:t> are met with violence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Mississippi Freedom Democratic Party</a:t>
            </a:r>
            <a:r>
              <a:rPr lang="en-US" dirty="0" smtClean="0"/>
              <a:t> challenged white-only status of Democratic Party</a:t>
            </a:r>
            <a:endParaRPr lang="en-US" sz="44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Martin Luther King Jr.</a:t>
            </a:r>
            <a:r>
              <a:rPr lang="en-US" dirty="0" smtClean="0"/>
              <a:t> remains committed to </a:t>
            </a:r>
            <a:r>
              <a:rPr lang="en-US" b="1" u="sng" dirty="0" smtClean="0"/>
              <a:t>Non-Violent Direct Action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“Letter from a Birmingham Jail”</a:t>
            </a:r>
            <a:r>
              <a:rPr lang="en-US" dirty="0" smtClean="0"/>
              <a:t> argues his arrest was unjust</a:t>
            </a:r>
            <a:endParaRPr lang="en-US" sz="40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Convinced Kennedy to support a tougher Civil Rights bill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MLK leads </a:t>
            </a:r>
            <a:r>
              <a:rPr lang="en-US" b="1" u="sng" dirty="0" smtClean="0"/>
              <a:t>March on Washington</a:t>
            </a:r>
            <a:r>
              <a:rPr lang="en-US" dirty="0" smtClean="0"/>
              <a:t> in August, 1963 in support bill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Delivers </a:t>
            </a:r>
            <a:r>
              <a:rPr lang="en-US" b="1" u="sng" dirty="0" smtClean="0"/>
              <a:t>“I Have a Dream”</a:t>
            </a:r>
            <a:r>
              <a:rPr lang="en-US" dirty="0" smtClean="0"/>
              <a:t> speech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March to Montgomery</a:t>
            </a:r>
            <a:r>
              <a:rPr lang="en-US" dirty="0" smtClean="0"/>
              <a:t> is met with violence in Selma (1965)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Many African Americans question </a:t>
            </a:r>
            <a:r>
              <a:rPr lang="en-US" dirty="0" err="1" smtClean="0"/>
              <a:t>MLK’s</a:t>
            </a:r>
            <a:r>
              <a:rPr lang="en-US" dirty="0" smtClean="0"/>
              <a:t> non-violent methods</a:t>
            </a:r>
            <a:endParaRPr lang="en-US" sz="4000" dirty="0" smtClean="0"/>
          </a:p>
          <a:p>
            <a:pPr marL="628650" indent="-514350">
              <a:buNone/>
            </a:pPr>
            <a:endParaRPr lang="en-US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Civil Rights in the Kennedy / Johnson Eras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856" y="3980374"/>
            <a:ext cx="2933144" cy="2877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55" y="1296956"/>
            <a:ext cx="2933143" cy="2683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Civil Rights in the Kennedy / Johnson Eras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6014"/>
            <a:ext cx="9143999" cy="5521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6210856" cy="5561043"/>
          </a:xfrm>
        </p:spPr>
        <p:txBody>
          <a:bodyPr>
            <a:normAutofit fontScale="92500" lnSpcReduction="10000"/>
          </a:bodyPr>
          <a:lstStyle/>
          <a:p>
            <a:pPr marL="571500" lvl="0" indent="-571500">
              <a:buFont typeface="+mj-lt"/>
              <a:buAutoNum type="romanUcPeriod" startAt="6"/>
            </a:pPr>
            <a:r>
              <a:rPr lang="en-US" b="1" u="sng" dirty="0" smtClean="0"/>
              <a:t>Malcolm X</a:t>
            </a:r>
            <a:r>
              <a:rPr lang="en-US" dirty="0" smtClean="0"/>
              <a:t> Transforms the Civil Rights Movement</a:t>
            </a:r>
            <a:endParaRPr lang="en-US" sz="48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Joins the </a:t>
            </a:r>
            <a:r>
              <a:rPr lang="en-US" b="1" u="sng" dirty="0" smtClean="0"/>
              <a:t>Black Muslims</a:t>
            </a:r>
            <a:r>
              <a:rPr lang="en-US" dirty="0" smtClean="0"/>
              <a:t> and advocated </a:t>
            </a:r>
            <a:r>
              <a:rPr lang="en-US" b="1" u="sng" dirty="0" smtClean="0"/>
              <a:t>self-defense</a:t>
            </a:r>
            <a:r>
              <a:rPr lang="en-US" dirty="0" smtClean="0"/>
              <a:t> 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Killed by black opponents after he created the conciliatory </a:t>
            </a:r>
            <a:r>
              <a:rPr lang="en-US" b="1" u="sng" dirty="0" smtClean="0"/>
              <a:t>Organization of Afro-American Unity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err="1" smtClean="0"/>
              <a:t>Stokely</a:t>
            </a:r>
            <a:r>
              <a:rPr lang="en-US" b="1" u="sng" dirty="0" smtClean="0"/>
              <a:t> Carmichael</a:t>
            </a:r>
            <a:r>
              <a:rPr lang="en-US" dirty="0" smtClean="0"/>
              <a:t>, leader of SNCC, influenced by Malcolm X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Rejects non-violence</a:t>
            </a:r>
            <a:endParaRPr lang="en-US" sz="40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Advocates </a:t>
            </a:r>
            <a:r>
              <a:rPr lang="en-US" b="1" u="sng" dirty="0" smtClean="0"/>
              <a:t>“black power”</a:t>
            </a:r>
            <a:r>
              <a:rPr lang="en-US" dirty="0" smtClean="0"/>
              <a:t> and nationalism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Black Panther Party</a:t>
            </a:r>
            <a:r>
              <a:rPr lang="en-US" dirty="0" smtClean="0"/>
              <a:t> formed to advocate self rule for African Americans (1966)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Blamed for </a:t>
            </a:r>
            <a:r>
              <a:rPr lang="en-US" b="1" u="sng" dirty="0" smtClean="0"/>
              <a:t>L.A. Riots</a:t>
            </a:r>
            <a:r>
              <a:rPr lang="en-US" dirty="0" smtClean="0"/>
              <a:t> (1965) but </a:t>
            </a:r>
            <a:r>
              <a:rPr lang="en-US" b="1" u="sng" dirty="0" err="1" smtClean="0"/>
              <a:t>Kerner</a:t>
            </a:r>
            <a:r>
              <a:rPr lang="en-US" b="1" u="sng" dirty="0" smtClean="0"/>
              <a:t> Commission</a:t>
            </a:r>
            <a:r>
              <a:rPr lang="en-US" dirty="0" smtClean="0"/>
              <a:t> finds segregation was the cause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err="1" smtClean="0"/>
              <a:t>MLK’s</a:t>
            </a:r>
            <a:r>
              <a:rPr lang="en-US" dirty="0" smtClean="0"/>
              <a:t> assassination in 1968 sparks riots in 168 cities</a:t>
            </a:r>
            <a:endParaRPr lang="en-US" sz="4400" dirty="0" smtClean="0"/>
          </a:p>
          <a:p>
            <a:pPr marL="628650" indent="-514350">
              <a:buNone/>
            </a:pPr>
            <a:endParaRPr lang="en-US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Civil Rights in the Kennedy / Johnson Eras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856" y="1296956"/>
            <a:ext cx="2933144" cy="2688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56" y="3985442"/>
            <a:ext cx="2933144" cy="2872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Civil Rights in the Kennedy / Johnson Eras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483282"/>
            <a:ext cx="9220200" cy="5374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6210856" cy="5561043"/>
          </a:xfrm>
        </p:spPr>
        <p:txBody>
          <a:bodyPr>
            <a:normAutofit/>
          </a:bodyPr>
          <a:lstStyle/>
          <a:p>
            <a:pPr marL="571500" lvl="0" indent="-571500">
              <a:buFont typeface="+mj-lt"/>
              <a:buAutoNum type="romanUcPeriod" startAt="7"/>
            </a:pPr>
            <a:r>
              <a:rPr lang="en-US" dirty="0" smtClean="0"/>
              <a:t>The </a:t>
            </a:r>
            <a:r>
              <a:rPr lang="en-US" b="1" u="sng" dirty="0" smtClean="0"/>
              <a:t>Warren Court</a:t>
            </a:r>
            <a:r>
              <a:rPr lang="en-US" dirty="0" smtClean="0"/>
              <a:t> and Civil Rights</a:t>
            </a:r>
            <a:endParaRPr lang="en-US" sz="48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b="1" u="sng" dirty="0" smtClean="0"/>
              <a:t>Supreme Court Chief Justice Earl Warren</a:t>
            </a:r>
            <a:r>
              <a:rPr lang="en-US" dirty="0" smtClean="0"/>
              <a:t> shifted focus from property rights to individual rights</a:t>
            </a:r>
            <a:endParaRPr lang="en-US" sz="4400" dirty="0" smtClean="0"/>
          </a:p>
          <a:p>
            <a:pPr marL="1428750" lvl="2" indent="-514350">
              <a:buFont typeface="+mj-lt"/>
              <a:buAutoNum type="arabicPeriod"/>
            </a:pPr>
            <a:r>
              <a:rPr lang="en-US" dirty="0" smtClean="0"/>
              <a:t>Pushed through sweeping Civil Rights reforms</a:t>
            </a:r>
            <a:endParaRPr lang="en-US" sz="4000" dirty="0" smtClean="0"/>
          </a:p>
          <a:p>
            <a:pPr marL="1428750" lvl="2" indent="-514350">
              <a:buFont typeface="+mj-lt"/>
              <a:buAutoNum type="arabicPeriod"/>
            </a:pPr>
            <a:r>
              <a:rPr lang="en-US" dirty="0" smtClean="0"/>
              <a:t>Impact compared to John Marshall</a:t>
            </a:r>
            <a:endParaRPr lang="en-US" sz="4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dirty="0" smtClean="0"/>
              <a:t>Focused on issues of criminal justice, </a:t>
            </a:r>
            <a:r>
              <a:rPr lang="en-US" b="1" u="sng" dirty="0" smtClean="0"/>
              <a:t>reapportionment</a:t>
            </a:r>
            <a:r>
              <a:rPr lang="en-US" dirty="0" smtClean="0"/>
              <a:t>, civil rights, and freedom of expression and privacy </a:t>
            </a:r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Civil Rights in the Kennedy / Johnson Eras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574" y="1062553"/>
            <a:ext cx="2747425" cy="3590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574" y="4653334"/>
            <a:ext cx="2747425" cy="2204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97088"/>
            <a:ext cx="9144000" cy="4466319"/>
          </a:xfrm>
        </p:spPr>
        <p:txBody>
          <a:bodyPr>
            <a:normAutofit fontScale="70000" lnSpcReduction="20000"/>
          </a:bodyPr>
          <a:lstStyle/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r>
              <a:rPr lang="en-US" u="sng" dirty="0" smtClean="0"/>
              <a:t>Steps</a:t>
            </a:r>
            <a:r>
              <a:rPr lang="en-US" dirty="0" smtClean="0"/>
              <a:t>:</a:t>
            </a:r>
          </a:p>
          <a:p>
            <a:pPr marL="514350" lvl="0" indent="-514350">
              <a:buAutoNum type="arabicParenBoth"/>
            </a:pPr>
            <a:r>
              <a:rPr lang="en-US" dirty="0" smtClean="0"/>
              <a:t>Go to </a:t>
            </a:r>
            <a:r>
              <a:rPr lang="en-US" dirty="0" err="1" smtClean="0"/>
              <a:t>mrvandsburger.weebly.com</a:t>
            </a:r>
            <a:endParaRPr lang="en-US" dirty="0" smtClean="0"/>
          </a:p>
          <a:p>
            <a:pPr marL="514350" lvl="0" indent="-514350">
              <a:buAutoNum type="arabicParenBoth"/>
            </a:pPr>
            <a:r>
              <a:rPr lang="en-US" dirty="0" smtClean="0"/>
              <a:t>Download the files:</a:t>
            </a:r>
          </a:p>
          <a:p>
            <a:pPr marL="914400" lvl="1" indent="-514350"/>
            <a:r>
              <a:rPr lang="en-US" dirty="0" smtClean="0"/>
              <a:t>Kennedy and Johnson Domestic Actions Assignment</a:t>
            </a:r>
          </a:p>
          <a:p>
            <a:pPr marL="914400" lvl="1" indent="-514350"/>
            <a:r>
              <a:rPr lang="en-US" dirty="0" smtClean="0"/>
              <a:t>Martin Luther King “I Have a Dream Speech”</a:t>
            </a:r>
          </a:p>
          <a:p>
            <a:pPr marL="914400" lvl="1" indent="-514350"/>
            <a:r>
              <a:rPr lang="en-US" dirty="0" smtClean="0"/>
              <a:t>Interview with Malcolm X</a:t>
            </a:r>
          </a:p>
          <a:p>
            <a:pPr marL="914400" lvl="1" indent="-514350"/>
            <a:r>
              <a:rPr lang="en-US" dirty="0" smtClean="0"/>
              <a:t>MLK and Malcolm X Questions</a:t>
            </a:r>
          </a:p>
          <a:p>
            <a:pPr marL="514350" lvl="0" indent="-514350">
              <a:buAutoNum type="arabicParenBoth"/>
            </a:pPr>
            <a:r>
              <a:rPr lang="en-US" dirty="0" smtClean="0"/>
              <a:t>Email to Mr. Vandsburger when you are finished.</a:t>
            </a:r>
          </a:p>
          <a:p>
            <a:pPr marL="514350" lvl="0" indent="-514350">
              <a:buNone/>
            </a:pPr>
            <a:endParaRPr lang="en-US" dirty="0" smtClean="0"/>
          </a:p>
          <a:p>
            <a:pPr marL="514350" lvl="0" indent="-514350">
              <a:buNone/>
            </a:pPr>
            <a:r>
              <a:rPr lang="en-US" u="sng" dirty="0" smtClean="0"/>
              <a:t>Homework</a:t>
            </a:r>
            <a:r>
              <a:rPr lang="en-US" dirty="0" smtClean="0"/>
              <a:t>: </a:t>
            </a:r>
          </a:p>
          <a:p>
            <a:pPr lvl="0"/>
            <a:r>
              <a:rPr lang="en-US" dirty="0" smtClean="0"/>
              <a:t>Literal and Analytical Notes </a:t>
            </a:r>
            <a:r>
              <a:rPr lang="en-US" dirty="0" err="1" smtClean="0"/>
              <a:t>p</a:t>
            </a:r>
            <a:r>
              <a:rPr lang="en-US" dirty="0" smtClean="0"/>
              <a:t>. 979 – 990 </a:t>
            </a:r>
          </a:p>
          <a:p>
            <a:pPr lvl="0"/>
            <a:r>
              <a:rPr lang="en-US" dirty="0" smtClean="0"/>
              <a:t>Save Power Point as “</a:t>
            </a:r>
            <a:r>
              <a:rPr lang="en-US" i="1" dirty="0" smtClean="0"/>
              <a:t>Your Name </a:t>
            </a:r>
            <a:r>
              <a:rPr lang="en-US" dirty="0" smtClean="0"/>
              <a:t>Lesson 2” and email to Mr. Vandsburger (will count as class work grade)</a:t>
            </a:r>
          </a:p>
          <a:p>
            <a:r>
              <a:rPr lang="en-US" dirty="0" smtClean="0"/>
              <a:t>Finish Lesson 2 Assignments by Sunday at 8 pm</a:t>
            </a:r>
            <a:endParaRPr lang="en-US" u="sng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/>
          </a:bodyPr>
          <a:lstStyle/>
          <a:p>
            <a:r>
              <a:rPr lang="en-US" dirty="0" smtClean="0"/>
              <a:t>Independent Work: Civil Rights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Unit 11 Lesson 2: 4/4/13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9753"/>
            <a:ext cx="9143999" cy="529527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u="sng" dirty="0" smtClean="0"/>
              <a:t>Warm-Up</a:t>
            </a:r>
            <a:r>
              <a:rPr lang="en-US" sz="2400" dirty="0" smtClean="0"/>
              <a:t>: </a:t>
            </a:r>
            <a:endParaRPr lang="en-US" sz="2400" i="1" dirty="0" smtClean="0"/>
          </a:p>
          <a:p>
            <a:pPr marL="457200" indent="-457200">
              <a:buAutoNum type="arabicParenBoth"/>
            </a:pPr>
            <a:r>
              <a:rPr lang="en-US" sz="2400" dirty="0" smtClean="0"/>
              <a:t>Download this Power Point from </a:t>
            </a:r>
            <a:r>
              <a:rPr lang="en-US" sz="2400" dirty="0" err="1" smtClean="0"/>
              <a:t>mrvandsburger.weebly.com</a:t>
            </a:r>
            <a:endParaRPr lang="en-US" sz="2400" i="1" dirty="0" smtClean="0"/>
          </a:p>
          <a:p>
            <a:pPr marL="457200" indent="-457200">
              <a:buAutoNum type="arabicParenBoth"/>
            </a:pPr>
            <a:r>
              <a:rPr lang="en-US" sz="2400" dirty="0" smtClean="0"/>
              <a:t>Download the Kennedy’s Policies Quiz and submit responses by 11:12</a:t>
            </a:r>
          </a:p>
          <a:p>
            <a:pPr marL="457200" indent="-457200"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4100"/>
            <a:ext cx="9144000" cy="326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97088"/>
            <a:ext cx="9144000" cy="44663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Unit 11 Lesson 2. SWBAT analyze how changes in political perceptions of the Civil Rights Movement impacted the success of the movement.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4183"/>
            <a:ext cx="4080514" cy="3207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514" y="3634182"/>
            <a:ext cx="5063486" cy="3207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6210856" cy="5561043"/>
          </a:xfrm>
        </p:spPr>
        <p:txBody>
          <a:bodyPr>
            <a:norm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dirty="0" smtClean="0"/>
              <a:t>Johnson’s Great Society</a:t>
            </a:r>
            <a:endParaRPr lang="en-US" sz="48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Kennedy assassinated on November 22, 1963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Lee Harvey Oswald</a:t>
            </a:r>
            <a:r>
              <a:rPr lang="en-US" dirty="0" smtClean="0"/>
              <a:t> arrested as assassin</a:t>
            </a:r>
            <a:endParaRPr lang="en-US" sz="4000" dirty="0" smtClean="0"/>
          </a:p>
          <a:p>
            <a:pPr marL="1714500" lvl="3" indent="-342900">
              <a:buFont typeface="+mj-lt"/>
              <a:buAutoNum type="alphaLcPeriod"/>
            </a:pPr>
            <a:r>
              <a:rPr lang="en-US" dirty="0" smtClean="0"/>
              <a:t>Killed two days later by </a:t>
            </a:r>
            <a:r>
              <a:rPr lang="en-US" b="1" u="sng" dirty="0" smtClean="0"/>
              <a:t>Jack Ruby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Warren Commission</a:t>
            </a:r>
            <a:r>
              <a:rPr lang="en-US" dirty="0" smtClean="0"/>
              <a:t> led by Supreme Court Chief Justice Earl Warren investigates </a:t>
            </a:r>
            <a:endParaRPr lang="en-US" sz="4000" dirty="0" smtClean="0"/>
          </a:p>
          <a:p>
            <a:pPr marL="1714500" lvl="3" indent="-342900">
              <a:buFont typeface="+mj-lt"/>
              <a:buAutoNum type="alphaLcPeriod"/>
            </a:pPr>
            <a:r>
              <a:rPr lang="en-US" dirty="0" smtClean="0"/>
              <a:t>Dozens of conspiracies lead to loss of credibility in government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Johnson takes office with desire to bring back legacy of the New Deal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Calls his plan the </a:t>
            </a:r>
            <a:r>
              <a:rPr lang="en-US" b="1" u="sng" dirty="0" smtClean="0"/>
              <a:t>Great Society</a:t>
            </a:r>
            <a:endParaRPr lang="en-US" sz="40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Pushes social reforms and civil rights</a:t>
            </a:r>
            <a:endParaRPr lang="en-US" sz="40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Cuts income taxes to increase consumer spending </a:t>
            </a:r>
            <a:endParaRPr lang="en-US" sz="4000" dirty="0" smtClean="0"/>
          </a:p>
          <a:p>
            <a:pPr marL="628650" indent="-514350">
              <a:buNone/>
            </a:pPr>
            <a:endParaRPr lang="en-US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Civil Rights in the Kennedy / Johnson Eras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189" y="1296956"/>
            <a:ext cx="3117809" cy="2596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190" y="3893934"/>
            <a:ext cx="3117808" cy="2964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5316847" cy="5561043"/>
          </a:xfrm>
        </p:spPr>
        <p:txBody>
          <a:bodyPr>
            <a:normAutofit/>
          </a:bodyPr>
          <a:lstStyle/>
          <a:p>
            <a:pPr marL="571500" lvl="0" indent="-571500">
              <a:buFont typeface="+mj-lt"/>
              <a:buAutoNum type="romanUcPeriod" startAt="2"/>
            </a:pPr>
            <a:r>
              <a:rPr lang="en-US" dirty="0" smtClean="0"/>
              <a:t>Great Society: Fighting Poverty</a:t>
            </a:r>
            <a:endParaRPr lang="en-US" sz="48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Michael Harrington’s</a:t>
            </a:r>
            <a:r>
              <a:rPr lang="en-US" dirty="0" smtClean="0"/>
              <a:t> book </a:t>
            </a:r>
            <a:r>
              <a:rPr lang="en-US" b="1" u="sng" dirty="0" smtClean="0"/>
              <a:t>The Other America</a:t>
            </a:r>
            <a:r>
              <a:rPr lang="en-US" dirty="0" smtClean="0"/>
              <a:t> (1964) focuses national attention on poverty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Johnson declares </a:t>
            </a:r>
            <a:r>
              <a:rPr lang="en-US" b="1" u="sng" dirty="0" smtClean="0"/>
              <a:t>“unconditional war on poverty”</a:t>
            </a:r>
            <a:endParaRPr lang="en-US" sz="40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Congress approves the </a:t>
            </a:r>
            <a:r>
              <a:rPr lang="en-US" b="1" u="sng" dirty="0" smtClean="0"/>
              <a:t>Office of Economic Opportunity</a:t>
            </a:r>
            <a:endParaRPr lang="en-US" sz="4000" dirty="0" smtClean="0"/>
          </a:p>
          <a:p>
            <a:pPr marL="1714500" lvl="3" indent="-342900">
              <a:buFont typeface="+mj-lt"/>
              <a:buAutoNum type="alphaLcPeriod"/>
            </a:pPr>
            <a:r>
              <a:rPr lang="en-US" dirty="0" smtClean="0"/>
              <a:t>Sponsors </a:t>
            </a:r>
            <a:r>
              <a:rPr lang="en-US" b="1" u="sng" dirty="0" smtClean="0"/>
              <a:t>Head Start</a:t>
            </a:r>
            <a:r>
              <a:rPr lang="en-US" dirty="0" smtClean="0"/>
              <a:t>, </a:t>
            </a:r>
            <a:r>
              <a:rPr lang="en-US" b="1" u="sng" dirty="0" smtClean="0"/>
              <a:t>Job Corps</a:t>
            </a:r>
            <a:r>
              <a:rPr lang="en-US" dirty="0" smtClean="0"/>
              <a:t>, and the </a:t>
            </a:r>
            <a:r>
              <a:rPr lang="en-US" b="1" u="sng" dirty="0" smtClean="0"/>
              <a:t>Community Action Program</a:t>
            </a:r>
            <a:endParaRPr lang="en-US" sz="3600" dirty="0" smtClean="0"/>
          </a:p>
          <a:p>
            <a:pPr marL="1714500" lvl="3" indent="-342900">
              <a:buFont typeface="+mj-lt"/>
              <a:buAutoNum type="alphaLcPeriod"/>
            </a:pPr>
            <a:r>
              <a:rPr lang="en-US" dirty="0" smtClean="0"/>
              <a:t>Created </a:t>
            </a:r>
            <a:r>
              <a:rPr lang="en-US" b="1" u="sng" dirty="0" smtClean="0"/>
              <a:t>Medicare and Medicaid</a:t>
            </a:r>
            <a:r>
              <a:rPr lang="en-US" dirty="0" smtClean="0"/>
              <a:t> to support the elderly and the poor</a:t>
            </a:r>
            <a:endParaRPr lang="en-US" sz="36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Successful until most Great Society funds are cut in order to pay for the Vietnam War </a:t>
            </a:r>
            <a:endParaRPr lang="en-US" sz="4000" dirty="0" smtClean="0"/>
          </a:p>
          <a:p>
            <a:pPr marL="628650" indent="-514350">
              <a:buNone/>
            </a:pPr>
            <a:endParaRPr lang="en-US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Civil Rights in the Kennedy / Johnson Eras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847" y="1296955"/>
            <a:ext cx="3827152" cy="5561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Civil Rights in the Kennedy / Johnson Eras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918"/>
            <a:ext cx="9144000" cy="5615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5742446" cy="5561043"/>
          </a:xfrm>
        </p:spPr>
        <p:txBody>
          <a:bodyPr>
            <a:normAutofit lnSpcReduction="10000"/>
          </a:bodyPr>
          <a:lstStyle/>
          <a:p>
            <a:pPr marL="571500" lvl="0" indent="-571500">
              <a:buFont typeface="+mj-lt"/>
              <a:buAutoNum type="romanUcPeriod" startAt="3"/>
            </a:pPr>
            <a:r>
              <a:rPr lang="en-US" dirty="0" smtClean="0"/>
              <a:t>The Election of 1964</a:t>
            </a:r>
            <a:endParaRPr lang="en-US" sz="48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Johnson (Democrat) contrasted greatly with his opponent </a:t>
            </a:r>
            <a:r>
              <a:rPr lang="en-US" b="1" u="sng" dirty="0" smtClean="0"/>
              <a:t>Barry Goldwater</a:t>
            </a:r>
            <a:r>
              <a:rPr lang="en-US" dirty="0" smtClean="0"/>
              <a:t> (Republican, AZ)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Goldwater wanted return to </a:t>
            </a:r>
            <a:r>
              <a:rPr lang="en-US" dirty="0" err="1" smtClean="0"/>
              <a:t>conservativism</a:t>
            </a:r>
            <a:endParaRPr lang="en-US" sz="40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Johnson used </a:t>
            </a:r>
            <a:r>
              <a:rPr lang="en-US" b="1" u="sng" dirty="0" smtClean="0"/>
              <a:t>negative campaign ads</a:t>
            </a:r>
            <a:r>
              <a:rPr lang="en-US" dirty="0" smtClean="0"/>
              <a:t> to portray Goldwater as a dangerous extremist</a:t>
            </a:r>
            <a:endParaRPr lang="en-US" sz="4000" dirty="0" smtClean="0"/>
          </a:p>
          <a:p>
            <a:pPr marL="1714500" lvl="3" indent="-342900">
              <a:buFont typeface="+mj-lt"/>
              <a:buAutoNum type="alphaLcPeriod"/>
            </a:pPr>
            <a:r>
              <a:rPr lang="en-US" b="1" u="sng" dirty="0" smtClean="0"/>
              <a:t>“Daisy Ad”</a:t>
            </a:r>
            <a:r>
              <a:rPr lang="en-US" dirty="0" smtClean="0"/>
              <a:t> sets standard</a:t>
            </a:r>
            <a:endParaRPr lang="en-US" sz="36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Johnson wins in a landslide with 61% of popular vote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Democrats control both houses of Congress</a:t>
            </a:r>
            <a:endParaRPr lang="en-US" sz="40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Great Society reforms pushed through</a:t>
            </a:r>
            <a:endParaRPr lang="en-US" sz="4000" dirty="0" smtClean="0"/>
          </a:p>
          <a:p>
            <a:pPr marL="1714500" lvl="3" indent="-342900">
              <a:buFont typeface="+mj-lt"/>
              <a:buAutoNum type="alphaLcPeriod"/>
            </a:pPr>
            <a:r>
              <a:rPr lang="en-US" dirty="0" smtClean="0"/>
              <a:t>Critics debated value of reforms</a:t>
            </a:r>
            <a:endParaRPr lang="en-US" sz="3600" dirty="0" smtClean="0"/>
          </a:p>
          <a:p>
            <a:pPr marL="628650" indent="-514350">
              <a:buNone/>
            </a:pPr>
            <a:endParaRPr lang="en-US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Civil Rights in the Kennedy / Johnson Eras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447" y="1252933"/>
            <a:ext cx="3401552" cy="5605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Civil Rights in the Kennedy / Johnson Eras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014"/>
            <a:ext cx="9144000" cy="5584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6956"/>
            <a:ext cx="6210856" cy="5561043"/>
          </a:xfrm>
        </p:spPr>
        <p:txBody>
          <a:bodyPr>
            <a:normAutofit fontScale="85000" lnSpcReduction="20000"/>
          </a:bodyPr>
          <a:lstStyle/>
          <a:p>
            <a:pPr marL="571500" lvl="0" indent="-571500">
              <a:buFont typeface="+mj-lt"/>
              <a:buAutoNum type="romanUcPeriod" startAt="4"/>
            </a:pPr>
            <a:r>
              <a:rPr lang="en-US" dirty="0" smtClean="0"/>
              <a:t>Civil Rights Under Kennedy and Johnson</a:t>
            </a:r>
            <a:endParaRPr lang="en-US" sz="48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Close election of 1960 forced Kennedy to reach out to minority voters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Used federal troops to protect </a:t>
            </a:r>
            <a:r>
              <a:rPr lang="en-US" b="1" u="sng" dirty="0" smtClean="0"/>
              <a:t>James Meredith</a:t>
            </a:r>
            <a:r>
              <a:rPr lang="en-US" dirty="0" smtClean="0"/>
              <a:t>’s right to attend the University of Mississippi</a:t>
            </a:r>
            <a:endParaRPr lang="en-US" sz="40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Prevented Alabama governor </a:t>
            </a:r>
            <a:r>
              <a:rPr lang="en-US" b="1" u="sng" dirty="0" smtClean="0"/>
              <a:t>George Wallace</a:t>
            </a:r>
            <a:r>
              <a:rPr lang="en-US" dirty="0" smtClean="0"/>
              <a:t> from blocking desegregation at the University of Alabama</a:t>
            </a:r>
            <a:endParaRPr lang="en-US" sz="40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Voter Education Project</a:t>
            </a:r>
            <a:r>
              <a:rPr lang="en-US" dirty="0" smtClean="0"/>
              <a:t> supported registration drives</a:t>
            </a:r>
            <a:endParaRPr lang="en-US" sz="40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b="1" u="sng" dirty="0" smtClean="0"/>
              <a:t>Executive Order 10925</a:t>
            </a:r>
            <a:r>
              <a:rPr lang="en-US" dirty="0" smtClean="0"/>
              <a:t> creates </a:t>
            </a:r>
            <a:r>
              <a:rPr lang="en-US" b="1" u="sng" dirty="0" smtClean="0"/>
              <a:t>Affirmative Action</a:t>
            </a:r>
            <a:r>
              <a:rPr lang="en-US" dirty="0" smtClean="0"/>
              <a:t> to protect employment rights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Civil Rights Act of 1964</a:t>
            </a:r>
            <a:r>
              <a:rPr lang="en-US" dirty="0" smtClean="0"/>
              <a:t> bans segregation in public facilities</a:t>
            </a:r>
            <a:endParaRPr lang="en-US" sz="44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Gives government power to enforce school desegregation</a:t>
            </a:r>
            <a:endParaRPr lang="en-US" sz="4000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Created the </a:t>
            </a:r>
            <a:r>
              <a:rPr lang="en-US" b="1" u="sng" dirty="0" smtClean="0"/>
              <a:t>Equal Employment Opportunity Commission</a:t>
            </a:r>
            <a:r>
              <a:rPr lang="en-US" dirty="0" smtClean="0"/>
              <a:t> to prevent hiring discrimination</a:t>
            </a:r>
            <a:endParaRPr lang="en-US" sz="40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b="1" u="sng" dirty="0" smtClean="0"/>
              <a:t>24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Amendment</a:t>
            </a:r>
            <a:r>
              <a:rPr lang="en-US" dirty="0" smtClean="0"/>
              <a:t> bans the poll tax</a:t>
            </a:r>
            <a:endParaRPr lang="en-US" sz="4400" dirty="0" smtClean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Congress passes the </a:t>
            </a:r>
            <a:r>
              <a:rPr lang="en-US" b="1" u="sng" dirty="0" smtClean="0"/>
              <a:t>Voting Rights Act of 1965</a:t>
            </a:r>
            <a:r>
              <a:rPr lang="en-US" dirty="0" smtClean="0"/>
              <a:t> to end </a:t>
            </a:r>
            <a:r>
              <a:rPr lang="en-US" b="1" u="sng" dirty="0" smtClean="0"/>
              <a:t>literacy tests</a:t>
            </a:r>
            <a:r>
              <a:rPr lang="en-US" dirty="0" smtClean="0"/>
              <a:t> and protect voting rights in the South</a:t>
            </a:r>
            <a:endParaRPr lang="en-US" sz="4400" dirty="0" smtClean="0"/>
          </a:p>
          <a:p>
            <a:pPr marL="628650" indent="-514350">
              <a:buNone/>
            </a:pPr>
            <a:endParaRPr lang="en-US" dirty="0" smtClean="0"/>
          </a:p>
          <a:p>
            <a:pPr lvl="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marL="514350" indent="-457200">
              <a:buNone/>
            </a:pPr>
            <a:endParaRPr lang="en-US" dirty="0" smtClean="0"/>
          </a:p>
          <a:p>
            <a:pPr lvl="0">
              <a:buNone/>
            </a:pPr>
            <a:endParaRPr lang="en-US" sz="2400" dirty="0" smtClean="0"/>
          </a:p>
          <a:p>
            <a:pPr lvl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20"/>
            <a:ext cx="9143999" cy="1021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Notes: Civil Rights in the Kennedy / Johnson Eras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26190" y="4998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856" y="1062554"/>
            <a:ext cx="2933144" cy="258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56" y="3642714"/>
            <a:ext cx="2933144" cy="3215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14317</TotalTime>
  <Words>896</Words>
  <Application>Microsoft Macintosh PowerPoint</Application>
  <PresentationFormat>On-screen Show (4:3)</PresentationFormat>
  <Paragraphs>135</Paragraphs>
  <Slides>16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Unit 11 – The Sixties and Seventies</vt:lpstr>
      <vt:lpstr>Unit 11 Lesson 2: 4/4/13</vt:lpstr>
      <vt:lpstr>Objective</vt:lpstr>
      <vt:lpstr>Notes: Civil Rights in the Kennedy / Johnson Eras</vt:lpstr>
      <vt:lpstr>Notes: Civil Rights in the Kennedy / Johnson Eras</vt:lpstr>
      <vt:lpstr>Notes: Civil Rights in the Kennedy / Johnson Eras</vt:lpstr>
      <vt:lpstr>Notes: Civil Rights in the Kennedy / Johnson Eras</vt:lpstr>
      <vt:lpstr>Notes: Civil Rights in the Kennedy / Johnson Eras</vt:lpstr>
      <vt:lpstr>Notes: Civil Rights in the Kennedy / Johnson Eras</vt:lpstr>
      <vt:lpstr>Notes: Civil Rights in the Kennedy / Johnson Eras</vt:lpstr>
      <vt:lpstr>Notes: Civil Rights in the Kennedy / Johnson Eras</vt:lpstr>
      <vt:lpstr>Notes: Civil Rights in the Kennedy / Johnson Eras</vt:lpstr>
      <vt:lpstr>Notes: Civil Rights in the Kennedy / Johnson Eras</vt:lpstr>
      <vt:lpstr>Notes: Civil Rights in the Kennedy / Johnson Eras</vt:lpstr>
      <vt:lpstr>Notes: Civil Rights in the Kennedy / Johnson Eras</vt:lpstr>
      <vt:lpstr>Independent Work: Civil Rights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#5 – The Southern Colonies</dc:title>
  <dc:creator>Tomer Vandsburger</dc:creator>
  <cp:lastModifiedBy>Tomer Vandsburger</cp:lastModifiedBy>
  <cp:revision>387</cp:revision>
  <cp:lastPrinted>2013-03-08T13:14:51Z</cp:lastPrinted>
  <dcterms:created xsi:type="dcterms:W3CDTF">2013-04-04T01:46:49Z</dcterms:created>
  <dcterms:modified xsi:type="dcterms:W3CDTF">2013-04-04T02:06:25Z</dcterms:modified>
</cp:coreProperties>
</file>