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590" r:id="rId4"/>
    <p:sldId id="613" r:id="rId5"/>
    <p:sldId id="614" r:id="rId6"/>
    <p:sldId id="615" r:id="rId7"/>
    <p:sldId id="618" r:id="rId8"/>
    <p:sldId id="616" r:id="rId9"/>
    <p:sldId id="620" r:id="rId10"/>
    <p:sldId id="621" r:id="rId11"/>
    <p:sldId id="622" r:id="rId12"/>
    <p:sldId id="623" r:id="rId13"/>
    <p:sldId id="624" r:id="rId14"/>
    <p:sldId id="625" r:id="rId15"/>
    <p:sldId id="626" r:id="rId16"/>
    <p:sldId id="627" r:id="rId17"/>
    <p:sldId id="628" r:id="rId18"/>
    <p:sldId id="617" r:id="rId19"/>
    <p:sldId id="619" r:id="rId20"/>
    <p:sldId id="61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clrMode="bw" scaleToFitPaper="1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0600" autoAdjust="0"/>
  </p:normalViewPr>
  <p:slideViewPr>
    <p:cSldViewPr snapToGrid="0" snapToObjects="1">
      <p:cViewPr varScale="1">
        <p:scale>
          <a:sx n="94" d="100"/>
          <a:sy n="94" d="100"/>
        </p:scale>
        <p:origin x="-6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1D9E8-FE44-1145-A7A3-6BC97BA6C72F}" type="datetimeFigureOut">
              <a:rPr lang="en-US" smtClean="0"/>
              <a:pPr/>
              <a:t>3/15/13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2337E-83DC-3942-AFD2-321F7915B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2446B-CDB8-BC49-9F55-C0603C4962B6}" type="datetimeFigureOut">
              <a:rPr lang="en-US" smtClean="0"/>
              <a:pPr/>
              <a:t>3/15/13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68127-09BC-494A-88D2-0ECE77B9D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8127-09BC-494A-88D2-0ECE77B9D8E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google.com/imgres?um=1&amp;hl=en&amp;client=firefox-a&amp;sa=N&amp;tbo=d&amp;rls=org.mozilla:en-US:official&amp;biw=1280&amp;bih=596&amp;tbm=isch&amp;tbnid=KX8gaFB1WTEBUM:&amp;imgrefurl=http://en.wikipedia.org/wiki/Constitutional_Convention_(United_States)&amp;docid=AjEP3qWSEDe5SM&amp;imgurl=http://upload.wikimedia.org/wikipedia/commons/thumb/9/9d/Scene_at_the_Signing_of_the_Constitution_of_the_United_States.jpg/400px-Scene_at_the_Signing_of_the_Constitution_of_the_United_States.jpg&amp;w=400&amp;h=263&amp;ei=V3aaUMTrOYeV0QHAwoDADA&amp;zoom=1&amp;iact=hc&amp;vpx=192&amp;vpy=155&amp;dur=402&amp;hovh=182&amp;hovw=277&amp;tx=199&amp;ty=118&amp;sig=116778831799809614233&amp;page=1&amp;tbnh=134&amp;tbnw=199&amp;start=0&amp;ndsp=18&amp;ved=1t:429,r:1,s:0,i:77" TargetMode="Externa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lang="en-US" dirty="0" smtClean="0"/>
              <a:t>Fifth level</a:t>
            </a:r>
            <a:endParaRPr lang="en-US" dirty="0" smtClean="0">
              <a:hlinkClick r:id="rId13"/>
            </a:endParaRP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11/7/12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5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20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5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5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3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5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399" y="2130425"/>
            <a:ext cx="7231716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Unit 10 – Truman and Eisenhower: 1945 - 1960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5399" y="3886200"/>
            <a:ext cx="7231716" cy="1752600"/>
          </a:xfrm>
        </p:spPr>
        <p:txBody>
          <a:bodyPr/>
          <a:lstStyle/>
          <a:p>
            <a:r>
              <a:rPr lang="en-US" dirty="0" smtClean="0"/>
              <a:t>Lesson 4 – Truman’s Domestic Policies</a:t>
            </a:r>
          </a:p>
          <a:p>
            <a:r>
              <a:rPr lang="en-US" dirty="0" smtClean="0"/>
              <a:t>3/15/13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ocuments\AP Material\Levittown Ma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4666"/>
          <a:stretch/>
        </p:blipFill>
        <p:spPr bwMode="auto">
          <a:xfrm>
            <a:off x="152400" y="3149600"/>
            <a:ext cx="4224868" cy="3505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cuments\AP Material\Levittown old ma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0135"/>
          <a:stretch/>
        </p:blipFill>
        <p:spPr bwMode="auto">
          <a:xfrm>
            <a:off x="152399" y="152401"/>
            <a:ext cx="5029201" cy="2749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ocuments\AP Material\Bloc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4286" y="152399"/>
            <a:ext cx="3441114" cy="2749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ocuments\AP Material\Homes Th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6392" y="3149600"/>
            <a:ext cx="4464167" cy="3505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22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ocuments\AP Material\215 Orchi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049" r="29769" b="25161"/>
          <a:stretch/>
        </p:blipFill>
        <p:spPr bwMode="auto">
          <a:xfrm>
            <a:off x="90311" y="228600"/>
            <a:ext cx="4527427" cy="2778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ocuments\AP Material\Me\photo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734"/>
          <a:stretch/>
        </p:blipFill>
        <p:spPr bwMode="auto">
          <a:xfrm>
            <a:off x="4572000" y="3452510"/>
            <a:ext cx="4343400" cy="3135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cuments\AP Material\Me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235"/>
          <a:stretch/>
        </p:blipFill>
        <p:spPr bwMode="auto">
          <a:xfrm>
            <a:off x="90311" y="3505200"/>
            <a:ext cx="3950406" cy="3030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ocuments\AP Material\Kitch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8735" y="228600"/>
            <a:ext cx="4176665" cy="2818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ocuments\AP Material\Levi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93300"/>
            <a:ext cx="2676526" cy="1986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82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cuments\AP Material\21 Garden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9983" t="8433" r="14266" b="31381"/>
          <a:stretch/>
        </p:blipFill>
        <p:spPr bwMode="auto">
          <a:xfrm>
            <a:off x="4457689" y="3535439"/>
            <a:ext cx="4492443" cy="3084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cuments\AP Material\photo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53" y="166511"/>
            <a:ext cx="4183558" cy="3124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ocuments\AP Material\photo 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3423" b="3525"/>
          <a:stretch/>
        </p:blipFill>
        <p:spPr bwMode="auto">
          <a:xfrm>
            <a:off x="108151" y="3536177"/>
            <a:ext cx="4183559" cy="3121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ocuments\AP Material\IMG_517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362" t="21887"/>
          <a:stretch/>
        </p:blipFill>
        <p:spPr bwMode="auto">
          <a:xfrm>
            <a:off x="4458499" y="152400"/>
            <a:ext cx="4533101" cy="3124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60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\Documents\AP Material\Levittown block th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" t="23593" r="786" b="16268"/>
          <a:stretch/>
        </p:blipFill>
        <p:spPr bwMode="auto">
          <a:xfrm>
            <a:off x="595489" y="214488"/>
            <a:ext cx="8001000" cy="3206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\Documents\AP Material\Levittown Bloc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28308"/>
          <a:stretch/>
        </p:blipFill>
        <p:spPr bwMode="auto">
          <a:xfrm>
            <a:off x="154517" y="3657601"/>
            <a:ext cx="8882944" cy="2840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44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ocuments\AP Material\Homes Th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3464"/>
            <a:ext cx="6990880" cy="5489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ocuments\AP Material\Homes Tod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9" y="838200"/>
            <a:ext cx="5702461" cy="568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49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cuments\AP Material\Tri County 19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75" y="76200"/>
            <a:ext cx="4867244" cy="3084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ocuments\AP Material\Tri County 20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8009" b="38204"/>
          <a:stretch/>
        </p:blipFill>
        <p:spPr bwMode="auto">
          <a:xfrm>
            <a:off x="177436" y="3880347"/>
            <a:ext cx="8814164" cy="2901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ocuments\AP Material\Tri Coun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5876" y="76200"/>
            <a:ext cx="3898677" cy="3084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675" y="3352800"/>
            <a:ext cx="8913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Tri County Flea Market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68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cuments\AP Material\Book Mobi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8495" r="12116" b="5327"/>
          <a:stretch/>
        </p:blipFill>
        <p:spPr bwMode="auto">
          <a:xfrm>
            <a:off x="990600" y="3429000"/>
            <a:ext cx="7016044" cy="3301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cuments\AP Material\St Bernar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2688" y="228600"/>
            <a:ext cx="4626012" cy="2916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cuments\AP Material\Po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966" y="228600"/>
            <a:ext cx="3870643" cy="2916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99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cuments\AP Material\Divis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785" r="5667" b="21903"/>
          <a:stretch/>
        </p:blipFill>
        <p:spPr bwMode="auto">
          <a:xfrm>
            <a:off x="154061" y="533400"/>
            <a:ext cx="4621139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ocuments\AP Material\Division 6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890" t="5635" b="15484"/>
          <a:stretch/>
        </p:blipFill>
        <p:spPr bwMode="auto">
          <a:xfrm>
            <a:off x="4904741" y="533399"/>
            <a:ext cx="4086859" cy="2133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ocuments\AP Material\Vanderbuilt racew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45" y="3401618"/>
            <a:ext cx="4870655" cy="3380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ocuments\AP Material\Motor Parkwa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7141" y="3381458"/>
            <a:ext cx="4010659" cy="3400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172" y="57090"/>
            <a:ext cx="8913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Division Avenue High School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4061" y="2981348"/>
            <a:ext cx="8913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Vanderbilt Raceway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407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69936"/>
            <a:ext cx="6210856" cy="5588063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lphaUcPeriod" startAt="2"/>
            </a:pPr>
            <a:r>
              <a:rPr lang="en-US" dirty="0" smtClean="0"/>
              <a:t>Critics described movement of veterans to suburbs as “</a:t>
            </a:r>
            <a:r>
              <a:rPr lang="en-US" b="1" u="sng" dirty="0" smtClean="0"/>
              <a:t>White Flight</a:t>
            </a:r>
            <a:r>
              <a:rPr lang="en-US" dirty="0" smtClean="0"/>
              <a:t>”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Escape poor, racially mixed urban areas</a:t>
            </a:r>
          </a:p>
          <a:p>
            <a:pPr marL="914400" lvl="1" indent="-457200">
              <a:buFont typeface="+mj-lt"/>
              <a:buAutoNum type="alphaUcPeriod" startAt="2"/>
            </a:pPr>
            <a:r>
              <a:rPr lang="en-US" b="1" u="sng" dirty="0" err="1" smtClean="0"/>
              <a:t>Malvina</a:t>
            </a:r>
            <a:r>
              <a:rPr lang="en-US" b="1" u="sng" dirty="0" smtClean="0"/>
              <a:t> Reynolds</a:t>
            </a:r>
            <a:r>
              <a:rPr lang="en-US" dirty="0" smtClean="0"/>
              <a:t> describes suburban houses as “</a:t>
            </a:r>
            <a:r>
              <a:rPr lang="en-US" b="1" u="sng" dirty="0" smtClean="0"/>
              <a:t>Little Boxes</a:t>
            </a:r>
            <a:r>
              <a:rPr lang="en-US" dirty="0" smtClean="0"/>
              <a:t>”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Commentary similar to critiques of the Lost Generation</a:t>
            </a:r>
          </a:p>
          <a:p>
            <a:pPr marL="914400" lvl="1" indent="-457200">
              <a:buFont typeface="+mj-lt"/>
              <a:buAutoNum type="alphaUcPeriod" startAt="2"/>
            </a:pPr>
            <a:r>
              <a:rPr lang="en-US" dirty="0" smtClean="0"/>
              <a:t>Millions move to </a:t>
            </a:r>
            <a:r>
              <a:rPr lang="en-US" b="1" u="sng" dirty="0" smtClean="0"/>
              <a:t>Sunbelt</a:t>
            </a:r>
            <a:r>
              <a:rPr lang="en-US" dirty="0" smtClean="0"/>
              <a:t> region for job opportunities, warmer climates, and improved race relations</a:t>
            </a:r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Truman’s Domestic Policies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857" y="4128983"/>
            <a:ext cx="2933143" cy="2729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855" y="1269936"/>
            <a:ext cx="2933143" cy="2859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Truman’s Domestic Policies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46162"/>
            <a:ext cx="9143999" cy="5811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Unit 10 Lesson 4: 3/15/13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9753"/>
            <a:ext cx="9143999" cy="52952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u="sng" dirty="0" smtClean="0"/>
              <a:t>Warm-Up</a:t>
            </a:r>
            <a:r>
              <a:rPr lang="en-US" sz="2400" dirty="0" smtClean="0"/>
              <a:t>: 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(1) Download this Power Point from </a:t>
            </a:r>
            <a:r>
              <a:rPr lang="en-US" sz="2400" dirty="0" err="1" smtClean="0"/>
              <a:t>mrvandsburger.weebly.com</a:t>
            </a:r>
            <a:endParaRPr lang="en-US" sz="2400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(2) Download the “Korean War and McCarthyism Quiz”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(3) Send an email to </a:t>
            </a:r>
            <a:r>
              <a:rPr lang="en-US" sz="2400" dirty="0" err="1" smtClean="0"/>
              <a:t>tvandsburger@uascriminaljustice.org</a:t>
            </a:r>
            <a:r>
              <a:rPr lang="en-US" sz="2400" dirty="0" smtClean="0"/>
              <a:t> with your answers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Must be sent by 11:18</a:t>
            </a:r>
          </a:p>
          <a:p>
            <a:pPr marL="457200" indent="-457200">
              <a:buNone/>
            </a:pPr>
            <a:endParaRPr lang="en-US" sz="24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2400" i="1" dirty="0" smtClean="0"/>
              <a:t>	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9"/>
            <a:ext cx="9144000" cy="5687698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u="sng" dirty="0" smtClean="0"/>
              <a:t>Steps</a:t>
            </a:r>
            <a:r>
              <a:rPr lang="en-US" dirty="0" smtClean="0"/>
              <a:t>:</a:t>
            </a:r>
          </a:p>
          <a:p>
            <a:pPr marL="514350" lvl="0" indent="-514350">
              <a:buAutoNum type="arabicParenBoth"/>
            </a:pPr>
            <a:r>
              <a:rPr lang="en-US" dirty="0" smtClean="0"/>
              <a:t>Go to </a:t>
            </a:r>
            <a:r>
              <a:rPr lang="en-US" dirty="0" err="1" smtClean="0"/>
              <a:t>mrvandsburger.weebly.com</a:t>
            </a:r>
            <a:endParaRPr lang="en-US" dirty="0" smtClean="0"/>
          </a:p>
          <a:p>
            <a:pPr marL="514350" lvl="0" indent="-514350">
              <a:buAutoNum type="arabicParenBoth"/>
            </a:pPr>
            <a:r>
              <a:rPr lang="en-US" dirty="0" smtClean="0"/>
              <a:t>Download the “Economic Analysis” Questions and “Literature of the 1950’s”</a:t>
            </a:r>
          </a:p>
          <a:p>
            <a:pPr marL="514350" lvl="0" indent="-514350">
              <a:buAutoNum type="arabicParenBoth"/>
            </a:pPr>
            <a:r>
              <a:rPr lang="en-US" dirty="0" smtClean="0"/>
              <a:t>Use the documents to complete the </a:t>
            </a:r>
            <a:r>
              <a:rPr lang="en-US" i="1" dirty="0" smtClean="0"/>
              <a:t>Economic Analysis</a:t>
            </a:r>
            <a:r>
              <a:rPr lang="en-US" dirty="0" smtClean="0"/>
              <a:t> and what you recall of each piece of literature (you have read all 3 texts) to complete the </a:t>
            </a:r>
            <a:r>
              <a:rPr lang="en-US" i="1" dirty="0" smtClean="0"/>
              <a:t>Literature of the 1950’s</a:t>
            </a:r>
            <a:endParaRPr lang="en-US" dirty="0" smtClean="0"/>
          </a:p>
          <a:p>
            <a:pPr marL="514350" lvl="0" indent="-514350">
              <a:buAutoNum type="arabicParenBoth"/>
            </a:pPr>
            <a:r>
              <a:rPr lang="en-US" dirty="0" smtClean="0"/>
              <a:t>Email to Mr. Vandsburger when you are finished. </a:t>
            </a:r>
            <a:r>
              <a:rPr lang="en-US" b="1" dirty="0" smtClean="0"/>
              <a:t>Due on Monday</a:t>
            </a:r>
            <a:endParaRPr lang="en-US" dirty="0" smtClean="0"/>
          </a:p>
          <a:p>
            <a:pPr marL="514350" lvl="0" indent="-514350">
              <a:buNone/>
            </a:pPr>
            <a:endParaRPr lang="en-US" dirty="0" smtClean="0"/>
          </a:p>
          <a:p>
            <a:pPr marL="514350" lvl="0" indent="-514350">
              <a:buNone/>
            </a:pPr>
            <a:r>
              <a:rPr lang="en-US" u="sng" dirty="0" smtClean="0"/>
              <a:t>Homework</a:t>
            </a:r>
            <a:r>
              <a:rPr lang="en-US" dirty="0" smtClean="0"/>
              <a:t>: </a:t>
            </a:r>
          </a:p>
          <a:p>
            <a:pPr lvl="0"/>
            <a:r>
              <a:rPr lang="en-US" dirty="0" smtClean="0"/>
              <a:t>Literal and Analytical Notes </a:t>
            </a:r>
            <a:r>
              <a:rPr lang="en-US" dirty="0" err="1" smtClean="0"/>
              <a:t>p</a:t>
            </a:r>
            <a:r>
              <a:rPr lang="en-US" dirty="0" smtClean="0"/>
              <a:t>. 910 – 920 </a:t>
            </a:r>
          </a:p>
          <a:p>
            <a:pPr lvl="0"/>
            <a:r>
              <a:rPr lang="en-US" dirty="0" smtClean="0"/>
              <a:t>Save Power Point as “</a:t>
            </a:r>
            <a:r>
              <a:rPr lang="en-US" i="1" dirty="0" smtClean="0"/>
              <a:t>Your Name </a:t>
            </a:r>
            <a:r>
              <a:rPr lang="en-US" dirty="0" smtClean="0"/>
              <a:t>Lesson 4” and email to Mr. Vandsburger (will count as class work grade)</a:t>
            </a:r>
          </a:p>
          <a:p>
            <a:r>
              <a:rPr lang="en-US" i="1" dirty="0" smtClean="0"/>
              <a:t>Economic Analysis </a:t>
            </a:r>
            <a:r>
              <a:rPr lang="en-US" dirty="0" smtClean="0"/>
              <a:t>and </a:t>
            </a:r>
            <a:r>
              <a:rPr lang="en-US" i="1" dirty="0" smtClean="0"/>
              <a:t>Literature of the 1950’s</a:t>
            </a:r>
            <a:r>
              <a:rPr lang="en-US" dirty="0" smtClean="0"/>
              <a:t> due on Monday</a:t>
            </a:r>
            <a:endParaRPr lang="en-US" i="1" u="sng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Independent Work: McCarthyism Questions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9144000" cy="44663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4. SWBAT evaluate the extent to which the post-World War II period was truly an era of economic success for Americans.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68390"/>
            <a:ext cx="4334918" cy="34896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106" y="3368390"/>
            <a:ext cx="3904694" cy="3489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69936"/>
            <a:ext cx="6210856" cy="5588063"/>
          </a:xfrm>
        </p:spPr>
        <p:txBody>
          <a:bodyPr>
            <a:normAutofit fontScale="85000" lnSpcReduction="10000"/>
          </a:bodyPr>
          <a:lstStyle/>
          <a:p>
            <a:pPr marL="571500" lvl="0" indent="-571500">
              <a:buFont typeface="+mj-lt"/>
              <a:buAutoNum type="romanUcPeriod"/>
            </a:pPr>
            <a:r>
              <a:rPr lang="en-US" dirty="0" smtClean="0"/>
              <a:t>Economic Developments of the Truman Era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Servicemen’s Readjustment Act</a:t>
            </a:r>
            <a:r>
              <a:rPr lang="en-US" dirty="0" smtClean="0"/>
              <a:t> of 1944, known as the </a:t>
            </a:r>
            <a:r>
              <a:rPr lang="en-US" b="1" u="sng" dirty="0" smtClean="0"/>
              <a:t>GI Bill</a:t>
            </a:r>
            <a:r>
              <a:rPr lang="en-US" dirty="0" smtClean="0"/>
              <a:t> supports returning WWII veterans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Provides loans for housing, to start businesses, and education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The Fair Deal</a:t>
            </a:r>
            <a:r>
              <a:rPr lang="en-US" dirty="0" smtClean="0"/>
              <a:t> – Seeks to continue legacy of the New Deal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Looked to counteract rising unemployment after WWII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Mostly rejected by growing </a:t>
            </a:r>
            <a:r>
              <a:rPr lang="en-US" b="1" u="sng" dirty="0" smtClean="0"/>
              <a:t>conservatism</a:t>
            </a:r>
            <a:r>
              <a:rPr lang="en-US" dirty="0" smtClean="0"/>
              <a:t> in Congress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Operation Dixie</a:t>
            </a:r>
            <a:r>
              <a:rPr lang="en-US" dirty="0" smtClean="0"/>
              <a:t> attempts to unionize the South, fails due to Jim Crow Laws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United Mine Workers</a:t>
            </a:r>
            <a:r>
              <a:rPr lang="en-US" dirty="0" smtClean="0"/>
              <a:t> strike cuts off energy supply to several industries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Truman orders a government </a:t>
            </a:r>
            <a:r>
              <a:rPr lang="en-US" b="1" u="sng" dirty="0" smtClean="0"/>
              <a:t>Seizure of the Mines</a:t>
            </a:r>
            <a:r>
              <a:rPr lang="en-US" dirty="0" smtClean="0"/>
              <a:t>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Alienates organized labor</a:t>
            </a:r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Truman’s Domestic Policies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190" y="1269936"/>
            <a:ext cx="3117810" cy="27019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189" y="3971931"/>
            <a:ext cx="3117809" cy="2886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69936"/>
            <a:ext cx="6210856" cy="5588063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lphaUcPeriod" startAt="5"/>
            </a:pPr>
            <a:r>
              <a:rPr lang="en-US" b="1" u="sng" dirty="0" smtClean="0"/>
              <a:t>Employment Act of 1946</a:t>
            </a:r>
            <a:r>
              <a:rPr lang="en-US" dirty="0" smtClean="0"/>
              <a:t> created to prevent return of the Great Depression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Established the </a:t>
            </a:r>
            <a:r>
              <a:rPr lang="en-US" b="1" u="sng" dirty="0" smtClean="0"/>
              <a:t>Council of Economic Advisors</a:t>
            </a:r>
            <a:endParaRPr lang="en-US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Sets goals of full employment, full production, and stable prices to combat inflation</a:t>
            </a:r>
          </a:p>
          <a:p>
            <a:pPr marL="914400" lvl="1" indent="-457200">
              <a:buFont typeface="+mj-lt"/>
              <a:buAutoNum type="alphaUcPeriod" startAt="5"/>
            </a:pPr>
            <a:r>
              <a:rPr lang="en-US" b="1" u="sng" dirty="0" smtClean="0"/>
              <a:t>1946 Midterm Election</a:t>
            </a:r>
            <a:r>
              <a:rPr lang="en-US" dirty="0" smtClean="0"/>
              <a:t> results in Republican control of the </a:t>
            </a:r>
            <a:r>
              <a:rPr lang="en-US" b="1" u="sng" dirty="0" smtClean="0"/>
              <a:t>Eightieth Congress</a:t>
            </a:r>
            <a:endParaRPr lang="en-US" dirty="0" smtClean="0"/>
          </a:p>
          <a:p>
            <a:pPr marL="914400" lvl="1" indent="-457200">
              <a:buFont typeface="+mj-lt"/>
              <a:buAutoNum type="alphaUcPeriod" startAt="5"/>
            </a:pPr>
            <a:r>
              <a:rPr lang="en-US" dirty="0" smtClean="0"/>
              <a:t>Congress passes the </a:t>
            </a:r>
            <a:r>
              <a:rPr lang="en-US" b="1" u="sng" dirty="0" smtClean="0"/>
              <a:t>Taft-Hartley Act</a:t>
            </a:r>
            <a:r>
              <a:rPr lang="en-US" dirty="0" smtClean="0"/>
              <a:t> prohibited “union only” industries called </a:t>
            </a:r>
            <a:r>
              <a:rPr lang="en-US" b="1" u="sng" dirty="0" smtClean="0"/>
              <a:t>Closed Shops</a:t>
            </a: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Truman’s Domestic Policies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855" y="1269936"/>
            <a:ext cx="2933143" cy="2512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854" y="3782791"/>
            <a:ext cx="2933145" cy="3075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69936"/>
            <a:ext cx="6210856" cy="5588063"/>
          </a:xfrm>
        </p:spPr>
        <p:txBody>
          <a:bodyPr>
            <a:normAutofit fontScale="85000" lnSpcReduction="10000"/>
          </a:bodyPr>
          <a:lstStyle/>
          <a:p>
            <a:pPr marL="571500" lvl="0" indent="-571500">
              <a:buFont typeface="+mj-lt"/>
              <a:buAutoNum type="romanUcPeriod" startAt="2"/>
            </a:pPr>
            <a:r>
              <a:rPr lang="en-US" dirty="0" smtClean="0"/>
              <a:t>Political Developments of the Truman Era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Presidents Committee on Civil Rights</a:t>
            </a:r>
            <a:r>
              <a:rPr lang="en-US" dirty="0" smtClean="0"/>
              <a:t> called for end to segregation, poll taxes, and enforcement of anti-lynching laws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Truman orders end to racial discrimination in hiring federal employees and desegregation of the military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“Segregationist” democrats known as </a:t>
            </a:r>
            <a:r>
              <a:rPr lang="en-US" b="1" u="sng" dirty="0" err="1" smtClean="0"/>
              <a:t>Dixiecrats</a:t>
            </a:r>
            <a:r>
              <a:rPr lang="en-US" dirty="0" smtClean="0"/>
              <a:t> abandon Truman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Congress rejects Truman’s Fair Deal promises to increase aid to schools, farmers, the elderly, the disabled, and civil rights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Truman </a:t>
            </a:r>
            <a:r>
              <a:rPr lang="en-US" b="1" u="sng" dirty="0" smtClean="0"/>
              <a:t>recalls </a:t>
            </a:r>
            <a:r>
              <a:rPr lang="en-US" dirty="0" smtClean="0"/>
              <a:t>Congress and challenges them to pass their platform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Eightieth Congress fails to pass any of their conservative legislation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Truman soundly defeats John Dewey in </a:t>
            </a:r>
            <a:r>
              <a:rPr lang="en-US" b="1" u="sng" dirty="0" smtClean="0"/>
              <a:t>Election of 1948</a:t>
            </a:r>
            <a:endParaRPr lang="en-US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Democrats regain control of Congress</a:t>
            </a:r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Truman’s Domestic Policies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855" y="4317936"/>
            <a:ext cx="2933143" cy="2272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855" y="1269936"/>
            <a:ext cx="2933143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Truman’s Domestic Policies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553"/>
            <a:ext cx="9144000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69936"/>
            <a:ext cx="6210856" cy="5588063"/>
          </a:xfrm>
        </p:spPr>
        <p:txBody>
          <a:bodyPr>
            <a:normAutofit/>
          </a:bodyPr>
          <a:lstStyle/>
          <a:p>
            <a:pPr marL="571500" lvl="0" indent="-571500">
              <a:buFont typeface="+mj-lt"/>
              <a:buAutoNum type="romanUcPeriod" startAt="3"/>
            </a:pPr>
            <a:r>
              <a:rPr lang="en-US" dirty="0" smtClean="0"/>
              <a:t>Social Developments of the Truman Era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Marriage Rates</a:t>
            </a:r>
            <a:r>
              <a:rPr lang="en-US" dirty="0" smtClean="0"/>
              <a:t> increase among returning veterans causing the </a:t>
            </a:r>
            <a:r>
              <a:rPr lang="en-US" b="1" u="sng" dirty="0" smtClean="0"/>
              <a:t>Baby Boom</a:t>
            </a:r>
            <a:endParaRPr lang="en-US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Raising a family made easier by the GI Bill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Benjamin Spock</a:t>
            </a:r>
            <a:r>
              <a:rPr lang="en-US" dirty="0" smtClean="0"/>
              <a:t> becomes famous pediatrician publishing parenting guides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Results in </a:t>
            </a:r>
            <a:r>
              <a:rPr lang="en-US" b="1" u="sng" dirty="0" smtClean="0"/>
              <a:t>Housing Boom</a:t>
            </a:r>
            <a:r>
              <a:rPr lang="en-US" dirty="0" smtClean="0"/>
              <a:t>, rise in </a:t>
            </a:r>
            <a:r>
              <a:rPr lang="en-US" b="1" u="sng" dirty="0" smtClean="0"/>
              <a:t>Consumer Demand</a:t>
            </a:r>
            <a:r>
              <a:rPr lang="en-US" dirty="0" smtClean="0"/>
              <a:t>, and consequently a boom in the </a:t>
            </a:r>
            <a:r>
              <a:rPr lang="en-US" b="1" u="sng" dirty="0" smtClean="0"/>
              <a:t>Labor Force</a:t>
            </a:r>
            <a:r>
              <a:rPr lang="en-US" dirty="0" smtClean="0"/>
              <a:t>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Suburban areas such as </a:t>
            </a:r>
            <a:r>
              <a:rPr lang="en-US" b="1" u="sng" dirty="0" smtClean="0"/>
              <a:t>Levittown</a:t>
            </a:r>
            <a:r>
              <a:rPr lang="en-US" dirty="0" smtClean="0"/>
              <a:t> develop outside of major cities</a:t>
            </a:r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Truman’s Domestic Policies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856" y="1269935"/>
            <a:ext cx="2951469" cy="5588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6214"/>
            <a:ext cx="8324850" cy="6209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022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14352</TotalTime>
  <Words>658</Words>
  <Application>Microsoft Macintosh PowerPoint</Application>
  <PresentationFormat>On-screen Show (4:3)</PresentationFormat>
  <Paragraphs>101</Paragraphs>
  <Slides>20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Unit 10 – Truman and Eisenhower: 1945 - 1960</vt:lpstr>
      <vt:lpstr>Unit 10 Lesson 4: 3/15/13</vt:lpstr>
      <vt:lpstr>Objective</vt:lpstr>
      <vt:lpstr>Notes: Truman’s Domestic Policies</vt:lpstr>
      <vt:lpstr>Notes: Truman’s Domestic Policies</vt:lpstr>
      <vt:lpstr>Notes: Truman’s Domestic Policies</vt:lpstr>
      <vt:lpstr>Notes: Truman’s Domestic Policies</vt:lpstr>
      <vt:lpstr>Notes: Truman’s Domestic Policies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Notes: Truman’s Domestic Policies</vt:lpstr>
      <vt:lpstr>Notes: Truman’s Domestic Policies</vt:lpstr>
      <vt:lpstr>Independent Work: McCarthyism Questions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#5 – The Southern Colonies</dc:title>
  <dc:creator>Tomer Vandsburger</dc:creator>
  <cp:lastModifiedBy>Tomer Vandsburger</cp:lastModifiedBy>
  <cp:revision>393</cp:revision>
  <cp:lastPrinted>2013-03-08T13:14:51Z</cp:lastPrinted>
  <dcterms:created xsi:type="dcterms:W3CDTF">2013-03-15T13:47:36Z</dcterms:created>
  <dcterms:modified xsi:type="dcterms:W3CDTF">2013-03-15T14:26:43Z</dcterms:modified>
</cp:coreProperties>
</file>