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2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0F05A6B-9B0F-42B0-9FA5-965C943C1999}" type="datetimeFigureOut">
              <a:rPr lang="en-US" smtClean="0"/>
              <a:pPr/>
              <a:t>4/3/2013</a:t>
            </a:fld>
            <a:endParaRPr lang="en-US"/>
          </a:p>
        </p:txBody>
      </p:sp>
      <p:sp>
        <p:nvSpPr>
          <p:cNvPr id="17" name="Slide Number Placeholder 16"/>
          <p:cNvSpPr>
            <a:spLocks noGrp="1"/>
          </p:cNvSpPr>
          <p:nvPr>
            <p:ph type="sldNum" sz="quarter" idx="11"/>
          </p:nvPr>
        </p:nvSpPr>
        <p:spPr/>
        <p:txBody>
          <a:bodyPr/>
          <a:lstStyle/>
          <a:p>
            <a:fld id="{988F1FD9-B029-4B5D-8241-722EC2AA0412}"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05A6B-9B0F-42B0-9FA5-965C943C1999}"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F1FD9-B029-4B5D-8241-722EC2AA04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05A6B-9B0F-42B0-9FA5-965C943C1999}"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F1FD9-B029-4B5D-8241-722EC2AA0412}"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0F05A6B-9B0F-42B0-9FA5-965C943C1999}" type="datetimeFigureOut">
              <a:rPr lang="en-US" smtClean="0"/>
              <a:pPr/>
              <a:t>4/3/2013</a:t>
            </a:fld>
            <a:endParaRPr lang="en-US"/>
          </a:p>
        </p:txBody>
      </p:sp>
      <p:sp>
        <p:nvSpPr>
          <p:cNvPr id="12" name="Slide Number Placeholder 11"/>
          <p:cNvSpPr>
            <a:spLocks noGrp="1"/>
          </p:cNvSpPr>
          <p:nvPr>
            <p:ph type="sldNum" sz="quarter" idx="15"/>
          </p:nvPr>
        </p:nvSpPr>
        <p:spPr/>
        <p:txBody>
          <a:bodyPr/>
          <a:lstStyle/>
          <a:p>
            <a:fld id="{988F1FD9-B029-4B5D-8241-722EC2AA0412}"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0F05A6B-9B0F-42B0-9FA5-965C943C1999}" type="datetimeFigureOut">
              <a:rPr lang="en-US" smtClean="0"/>
              <a:pPr/>
              <a:t>4/3/2013</a:t>
            </a:fld>
            <a:endParaRPr lang="en-US"/>
          </a:p>
        </p:txBody>
      </p:sp>
      <p:sp>
        <p:nvSpPr>
          <p:cNvPr id="14" name="Slide Number Placeholder 13"/>
          <p:cNvSpPr>
            <a:spLocks noGrp="1"/>
          </p:cNvSpPr>
          <p:nvPr>
            <p:ph type="sldNum" sz="quarter" idx="11"/>
          </p:nvPr>
        </p:nvSpPr>
        <p:spPr/>
        <p:txBody>
          <a:bodyPr/>
          <a:lstStyle/>
          <a:p>
            <a:fld id="{988F1FD9-B029-4B5D-8241-722EC2AA0412}"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0F05A6B-9B0F-42B0-9FA5-965C943C1999}" type="datetimeFigureOut">
              <a:rPr lang="en-US" smtClean="0"/>
              <a:pPr/>
              <a:t>4/3/2013</a:t>
            </a:fld>
            <a:endParaRPr lang="en-US"/>
          </a:p>
        </p:txBody>
      </p:sp>
      <p:sp>
        <p:nvSpPr>
          <p:cNvPr id="12" name="Slide Number Placeholder 11"/>
          <p:cNvSpPr>
            <a:spLocks noGrp="1"/>
          </p:cNvSpPr>
          <p:nvPr>
            <p:ph type="sldNum" sz="quarter" idx="16"/>
          </p:nvPr>
        </p:nvSpPr>
        <p:spPr/>
        <p:txBody>
          <a:bodyPr/>
          <a:lstStyle/>
          <a:p>
            <a:fld id="{988F1FD9-B029-4B5D-8241-722EC2AA0412}"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0F05A6B-9B0F-42B0-9FA5-965C943C1999}" type="datetimeFigureOut">
              <a:rPr lang="en-US" smtClean="0"/>
              <a:pPr/>
              <a:t>4/3/2013</a:t>
            </a:fld>
            <a:endParaRPr lang="en-US"/>
          </a:p>
        </p:txBody>
      </p:sp>
      <p:sp>
        <p:nvSpPr>
          <p:cNvPr id="12" name="Slide Number Placeholder 11"/>
          <p:cNvSpPr>
            <a:spLocks noGrp="1"/>
          </p:cNvSpPr>
          <p:nvPr>
            <p:ph type="sldNum" sz="quarter" idx="17"/>
          </p:nvPr>
        </p:nvSpPr>
        <p:spPr/>
        <p:txBody>
          <a:bodyPr/>
          <a:lstStyle/>
          <a:p>
            <a:fld id="{988F1FD9-B029-4B5D-8241-722EC2AA0412}"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0F05A6B-9B0F-42B0-9FA5-965C943C1999}" type="datetimeFigureOut">
              <a:rPr lang="en-US" smtClean="0"/>
              <a:pPr/>
              <a:t>4/3/2013</a:t>
            </a:fld>
            <a:endParaRPr lang="en-US"/>
          </a:p>
        </p:txBody>
      </p:sp>
      <p:sp>
        <p:nvSpPr>
          <p:cNvPr id="16" name="Slide Number Placeholder 15"/>
          <p:cNvSpPr>
            <a:spLocks noGrp="1"/>
          </p:cNvSpPr>
          <p:nvPr>
            <p:ph type="sldNum" sz="quarter" idx="11"/>
          </p:nvPr>
        </p:nvSpPr>
        <p:spPr/>
        <p:txBody>
          <a:bodyPr/>
          <a:lstStyle/>
          <a:p>
            <a:fld id="{988F1FD9-B029-4B5D-8241-722EC2AA041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0F05A6B-9B0F-42B0-9FA5-965C943C1999}" type="datetimeFigureOut">
              <a:rPr lang="en-US" smtClean="0"/>
              <a:pPr/>
              <a:t>4/3/2013</a:t>
            </a:fld>
            <a:endParaRPr lang="en-US"/>
          </a:p>
        </p:txBody>
      </p:sp>
      <p:sp>
        <p:nvSpPr>
          <p:cNvPr id="8" name="Slide Number Placeholder 7"/>
          <p:cNvSpPr>
            <a:spLocks noGrp="1"/>
          </p:cNvSpPr>
          <p:nvPr>
            <p:ph type="sldNum" sz="quarter" idx="11"/>
          </p:nvPr>
        </p:nvSpPr>
        <p:spPr/>
        <p:txBody>
          <a:bodyPr/>
          <a:lstStyle/>
          <a:p>
            <a:fld id="{988F1FD9-B029-4B5D-8241-722EC2AA041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0F05A6B-9B0F-42B0-9FA5-965C943C1999}" type="datetimeFigureOut">
              <a:rPr lang="en-US" smtClean="0"/>
              <a:pPr/>
              <a:t>4/3/2013</a:t>
            </a:fld>
            <a:endParaRPr lang="en-US"/>
          </a:p>
        </p:txBody>
      </p:sp>
      <p:sp>
        <p:nvSpPr>
          <p:cNvPr id="19" name="Slide Number Placeholder 18"/>
          <p:cNvSpPr>
            <a:spLocks noGrp="1"/>
          </p:cNvSpPr>
          <p:nvPr>
            <p:ph type="sldNum" sz="quarter" idx="16"/>
          </p:nvPr>
        </p:nvSpPr>
        <p:spPr/>
        <p:txBody>
          <a:bodyPr/>
          <a:lstStyle/>
          <a:p>
            <a:fld id="{988F1FD9-B029-4B5D-8241-722EC2AA0412}"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0F05A6B-9B0F-42B0-9FA5-965C943C1999}" type="datetimeFigureOut">
              <a:rPr lang="en-US" smtClean="0"/>
              <a:pPr/>
              <a:t>4/3/2013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988F1FD9-B029-4B5D-8241-722EC2AA0412}"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0F05A6B-9B0F-42B0-9FA5-965C943C1999}" type="datetimeFigureOut">
              <a:rPr lang="en-US" smtClean="0"/>
              <a:pPr/>
              <a:t>4/3/2013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88F1FD9-B029-4B5D-8241-722EC2AA0412}"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90800"/>
            <a:ext cx="6400800" cy="1143000"/>
          </a:xfrm>
        </p:spPr>
        <p:txBody>
          <a:bodyPr/>
          <a:lstStyle/>
          <a:p>
            <a:r>
              <a:rPr lang="en-US" sz="2400" dirty="0" smtClean="0"/>
              <a:t>By: Sara </a:t>
            </a:r>
            <a:r>
              <a:rPr lang="en-US" sz="2400" dirty="0" err="1" smtClean="0"/>
              <a:t>Iqbal</a:t>
            </a:r>
            <a:r>
              <a:rPr lang="en-US" sz="2400" dirty="0" smtClean="0"/>
              <a:t/>
            </a:r>
            <a:br>
              <a:rPr lang="en-US" sz="2400" dirty="0" smtClean="0"/>
            </a:br>
            <a:r>
              <a:rPr lang="en-US" sz="2400" dirty="0" smtClean="0"/>
              <a:t>20 March 2013</a:t>
            </a:r>
            <a:endParaRPr lang="en-US" sz="2400" dirty="0"/>
          </a:p>
        </p:txBody>
      </p:sp>
      <p:sp>
        <p:nvSpPr>
          <p:cNvPr id="2" name="Title 1"/>
          <p:cNvSpPr>
            <a:spLocks noGrp="1"/>
          </p:cNvSpPr>
          <p:nvPr>
            <p:ph type="title"/>
          </p:nvPr>
        </p:nvSpPr>
        <p:spPr>
          <a:xfrm>
            <a:off x="685800" y="381001"/>
            <a:ext cx="7772400" cy="1142999"/>
          </a:xfrm>
        </p:spPr>
        <p:txBody>
          <a:bodyPr>
            <a:noAutofit/>
          </a:bodyPr>
          <a:lstStyle/>
          <a:p>
            <a:r>
              <a:rPr lang="en-US" sz="3600" dirty="0" smtClean="0"/>
              <a:t>The Egyptian Revolution of 1952 and the Suez Crisis</a:t>
            </a:r>
            <a:endParaRPr lang="en-U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81400"/>
            <a:ext cx="9144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91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 y="1295400"/>
            <a:ext cx="9067800" cy="5562600"/>
          </a:xfrm>
        </p:spPr>
        <p:txBody>
          <a:bodyPr>
            <a:normAutofit/>
          </a:bodyPr>
          <a:lstStyle/>
          <a:p>
            <a:pPr marL="342900" indent="-342900" algn="l">
              <a:buFont typeface="Arial" pitchFamily="34" charset="0"/>
              <a:buChar char="•"/>
            </a:pPr>
            <a:r>
              <a:rPr lang="en-US" sz="2100" b="1" dirty="0" smtClean="0"/>
              <a:t>Countries Involved</a:t>
            </a:r>
            <a:r>
              <a:rPr lang="en-US" sz="2100" dirty="0" smtClean="0"/>
              <a:t>:</a:t>
            </a:r>
            <a:r>
              <a:rPr lang="en-US" dirty="0" smtClean="0"/>
              <a:t/>
            </a:r>
            <a:br>
              <a:rPr lang="en-US" dirty="0" smtClean="0"/>
            </a:br>
            <a:r>
              <a:rPr lang="en-US" u="sng" dirty="0" smtClean="0"/>
              <a:t>Egypt</a:t>
            </a:r>
            <a:r>
              <a:rPr lang="en-US" dirty="0" smtClean="0"/>
              <a:t>: The people believed that their leader worked under British influence, so t</a:t>
            </a:r>
            <a:br>
              <a:rPr lang="en-US" dirty="0" smtClean="0"/>
            </a:br>
            <a:r>
              <a:rPr lang="en-US" u="sng" dirty="0" smtClean="0"/>
              <a:t>America</a:t>
            </a:r>
            <a:r>
              <a:rPr lang="en-US" dirty="0" smtClean="0"/>
              <a:t>: They claimed that the Egyptian government was corrupt, and used their CIA agents in Egypt to incite a revolution.</a:t>
            </a:r>
            <a:br>
              <a:rPr lang="en-US" dirty="0" smtClean="0"/>
            </a:br>
            <a:r>
              <a:rPr lang="en-US" u="sng" dirty="0" smtClean="0"/>
              <a:t>The USSR</a:t>
            </a:r>
            <a:r>
              <a:rPr lang="en-US" dirty="0" smtClean="0"/>
              <a:t>: Like America, they believed that Egypt’s gov’t was corrupt, and used their own people, the KGB, to spark a revolution among the Egyptians. </a:t>
            </a:r>
          </a:p>
          <a:p>
            <a:pPr marL="342900" lvl="8" indent="-342900" algn="l">
              <a:buFont typeface="Arial" pitchFamily="34" charset="0"/>
              <a:buChar char="•"/>
            </a:pPr>
            <a:r>
              <a:rPr lang="en-US" sz="2100" b="1" dirty="0" smtClean="0"/>
              <a:t>Major Leaders Involved:</a:t>
            </a:r>
            <a:r>
              <a:rPr lang="en-US" sz="2200" dirty="0" smtClean="0"/>
              <a:t/>
            </a:r>
            <a:br>
              <a:rPr lang="en-US" sz="2200" dirty="0" smtClean="0"/>
            </a:br>
            <a:r>
              <a:rPr lang="en-US" sz="2000" u="sng" dirty="0" smtClean="0"/>
              <a:t>Egypt</a:t>
            </a:r>
            <a:r>
              <a:rPr lang="en-US" sz="2000" dirty="0"/>
              <a:t>: Muhammad </a:t>
            </a:r>
            <a:r>
              <a:rPr lang="en-US" sz="2000" dirty="0" smtClean="0"/>
              <a:t>Naguib: One of the leaders of the Revolution, he took up Presidency in Egypt after the former King had abdicated his position and been sent into exile. </a:t>
            </a:r>
            <a:br>
              <a:rPr lang="en-US" sz="2000" dirty="0" smtClean="0"/>
            </a:br>
            <a:r>
              <a:rPr lang="en-US" sz="2000" dirty="0" err="1" smtClean="0"/>
              <a:t>Gamal</a:t>
            </a:r>
            <a:r>
              <a:rPr lang="en-US" sz="2000" dirty="0" smtClean="0"/>
              <a:t> </a:t>
            </a:r>
            <a:r>
              <a:rPr lang="en-US" sz="2000" dirty="0"/>
              <a:t>Abdel Nasser </a:t>
            </a:r>
            <a:r>
              <a:rPr lang="en-US" sz="2000" dirty="0" smtClean="0"/>
              <a:t>Hussein: Another leader of the Revolution, he served as the Minister of the Interior.</a:t>
            </a:r>
            <a:r>
              <a:rPr lang="en-US" sz="2200" dirty="0"/>
              <a:t/>
            </a:r>
            <a:br>
              <a:rPr lang="en-US" sz="2200" dirty="0"/>
            </a:br>
            <a:endParaRPr lang="en-US" sz="2200" dirty="0" smtClean="0"/>
          </a:p>
        </p:txBody>
      </p:sp>
      <p:sp>
        <p:nvSpPr>
          <p:cNvPr id="2" name="Title 1"/>
          <p:cNvSpPr>
            <a:spLocks noGrp="1"/>
          </p:cNvSpPr>
          <p:nvPr>
            <p:ph type="title"/>
          </p:nvPr>
        </p:nvSpPr>
        <p:spPr>
          <a:xfrm>
            <a:off x="2514600" y="304800"/>
            <a:ext cx="4114800" cy="701040"/>
          </a:xfrm>
        </p:spPr>
        <p:txBody>
          <a:bodyPr/>
          <a:lstStyle/>
          <a:p>
            <a:r>
              <a:rPr lang="en-US" dirty="0" smtClean="0"/>
              <a:t>We all have our part to play</a:t>
            </a:r>
            <a:endParaRPr lang="en-US" dirty="0"/>
          </a:p>
        </p:txBody>
      </p:sp>
    </p:spTree>
    <p:extLst>
      <p:ext uri="{BB962C8B-B14F-4D97-AF65-F5344CB8AC3E}">
        <p14:creationId xmlns:p14="http://schemas.microsoft.com/office/powerpoint/2010/main" val="311335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371600"/>
            <a:ext cx="8229600" cy="5334000"/>
          </a:xfrm>
        </p:spPr>
        <p:txBody>
          <a:bodyPr/>
          <a:lstStyle/>
          <a:p>
            <a:pPr marL="342900" indent="-342900" algn="l">
              <a:buFont typeface="Arial" pitchFamily="34" charset="0"/>
              <a:buChar char="•"/>
            </a:pPr>
            <a:r>
              <a:rPr lang="en-US" dirty="0" smtClean="0"/>
              <a:t>The government of Egypt was seen as corrupt, so an army called the Free Officers Movement was formed to bring it down.</a:t>
            </a:r>
          </a:p>
          <a:p>
            <a:pPr marL="342900" indent="-342900" algn="l">
              <a:buFont typeface="Arial" pitchFamily="34" charset="0"/>
              <a:buChar char="•"/>
            </a:pPr>
            <a:r>
              <a:rPr lang="en-US" dirty="0" smtClean="0"/>
              <a:t>Muhammad Naguib joined the movement in order to show how determined the people were to overthrow the government.</a:t>
            </a:r>
          </a:p>
          <a:p>
            <a:pPr marL="342900" indent="-342900" algn="l">
              <a:buFont typeface="Arial" pitchFamily="34" charset="0"/>
              <a:buChar char="•"/>
            </a:pPr>
            <a:r>
              <a:rPr lang="en-US" dirty="0" smtClean="0"/>
              <a:t>During the Revolution, British support was cut off, leaving the King to turn to America, who didn’t help them.</a:t>
            </a:r>
          </a:p>
          <a:p>
            <a:pPr marL="342900" indent="-342900" algn="l">
              <a:buFont typeface="Arial" pitchFamily="34" charset="0"/>
              <a:buChar char="•"/>
            </a:pPr>
            <a:r>
              <a:rPr lang="en-US" dirty="0" smtClean="0"/>
              <a:t>With the King overthrown, the Free Officers debated whether the he should be tried and executed or simply abdicate and go into exile.</a:t>
            </a:r>
          </a:p>
          <a:p>
            <a:pPr marL="342900" indent="-342900" algn="l">
              <a:buFont typeface="Arial" pitchFamily="34" charset="0"/>
              <a:buChar char="•"/>
            </a:pPr>
            <a:r>
              <a:rPr lang="en-US" dirty="0" smtClean="0"/>
              <a:t>The King went into exile to Italy, leaving Naguib as the first President of Egypt.</a:t>
            </a:r>
          </a:p>
        </p:txBody>
      </p:sp>
      <p:sp>
        <p:nvSpPr>
          <p:cNvPr id="2" name="Title 1"/>
          <p:cNvSpPr>
            <a:spLocks noGrp="1"/>
          </p:cNvSpPr>
          <p:nvPr>
            <p:ph type="title"/>
          </p:nvPr>
        </p:nvSpPr>
        <p:spPr>
          <a:xfrm>
            <a:off x="2514600" y="304800"/>
            <a:ext cx="4114800" cy="701040"/>
          </a:xfrm>
        </p:spPr>
        <p:txBody>
          <a:bodyPr/>
          <a:lstStyle/>
          <a:p>
            <a:r>
              <a:rPr lang="en-US" dirty="0" smtClean="0"/>
              <a:t>What happened here?</a:t>
            </a:r>
            <a:endParaRPr lang="en-US" dirty="0"/>
          </a:p>
        </p:txBody>
      </p:sp>
    </p:spTree>
    <p:extLst>
      <p:ext uri="{BB962C8B-B14F-4D97-AF65-F5344CB8AC3E}">
        <p14:creationId xmlns:p14="http://schemas.microsoft.com/office/powerpoint/2010/main" val="59679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lum bright="-18000" contrast="-45000"/>
            <a:extLst>
              <a:ext uri="{28A0092B-C50C-407E-A947-70E740481C1C}">
                <a14:useLocalDpi xmlns:a14="http://schemas.microsoft.com/office/drawing/2010/main" val="0"/>
              </a:ext>
            </a:extLst>
          </a:blip>
          <a:stretch>
            <a:fillRect/>
          </a:stretch>
        </p:blipFill>
        <p:spPr>
          <a:xfrm>
            <a:off x="0" y="1355559"/>
            <a:ext cx="9143999" cy="5502441"/>
          </a:xfrm>
        </p:spPr>
      </p:pic>
      <p:sp>
        <p:nvSpPr>
          <p:cNvPr id="2" name="Title 1"/>
          <p:cNvSpPr>
            <a:spLocks noGrp="1"/>
          </p:cNvSpPr>
          <p:nvPr>
            <p:ph type="title"/>
          </p:nvPr>
        </p:nvSpPr>
        <p:spPr>
          <a:xfrm>
            <a:off x="2590800" y="304800"/>
            <a:ext cx="4114800" cy="701040"/>
          </a:xfrm>
        </p:spPr>
        <p:txBody>
          <a:bodyPr/>
          <a:lstStyle/>
          <a:p>
            <a:r>
              <a:rPr lang="en-US" dirty="0" smtClean="0"/>
              <a:t>Where?</a:t>
            </a:r>
            <a:endParaRPr lang="en-US" dirty="0"/>
          </a:p>
        </p:txBody>
      </p:sp>
      <p:sp>
        <p:nvSpPr>
          <p:cNvPr id="5" name="Rectangle 4"/>
          <p:cNvSpPr/>
          <p:nvPr/>
        </p:nvSpPr>
        <p:spPr>
          <a:xfrm>
            <a:off x="152400" y="1295400"/>
            <a:ext cx="4572000" cy="5170646"/>
          </a:xfrm>
          <a:prstGeom prst="rect">
            <a:avLst/>
          </a:prstGeom>
        </p:spPr>
        <p:txBody>
          <a:bodyPr>
            <a:spAutoFit/>
          </a:bodyPr>
          <a:lstStyle/>
          <a:p>
            <a:pPr marL="342900" indent="-342900">
              <a:buFont typeface="Arial" pitchFamily="34" charset="0"/>
              <a:buChar char="•"/>
            </a:pPr>
            <a:r>
              <a:rPr lang="en-US" sz="2200" dirty="0" smtClean="0">
                <a:solidFill>
                  <a:schemeClr val="bg1"/>
                </a:solidFill>
              </a:rPr>
              <a:t>1952: Revolution begins. Naguib and Nasser overthrow King </a:t>
            </a:r>
            <a:r>
              <a:rPr lang="en-US" sz="2200" dirty="0" err="1" smtClean="0">
                <a:solidFill>
                  <a:schemeClr val="bg1"/>
                </a:solidFill>
              </a:rPr>
              <a:t>Faroud</a:t>
            </a:r>
            <a:r>
              <a:rPr lang="en-US" sz="2200" dirty="0" smtClean="0">
                <a:solidFill>
                  <a:schemeClr val="bg1"/>
                </a:solidFill>
              </a:rPr>
              <a:t>; Naguib becomes first President of Egypt.</a:t>
            </a:r>
          </a:p>
          <a:p>
            <a:pPr marL="342900" indent="-342900">
              <a:buFont typeface="Arial" pitchFamily="34" charset="0"/>
              <a:buChar char="•"/>
            </a:pPr>
            <a:r>
              <a:rPr lang="en-US" sz="2200" dirty="0" smtClean="0">
                <a:solidFill>
                  <a:schemeClr val="bg1"/>
                </a:solidFill>
              </a:rPr>
              <a:t>1954: Nasser becomes Prime Minister; </a:t>
            </a:r>
            <a:r>
              <a:rPr lang="en-US" sz="2200" dirty="0" err="1" smtClean="0">
                <a:solidFill>
                  <a:schemeClr val="bg1"/>
                </a:solidFill>
              </a:rPr>
              <a:t>Naguib’s</a:t>
            </a:r>
            <a:r>
              <a:rPr lang="en-US" sz="2200" dirty="0" smtClean="0">
                <a:solidFill>
                  <a:schemeClr val="bg1"/>
                </a:solidFill>
              </a:rPr>
              <a:t> position as President reduced to a figurehead.</a:t>
            </a:r>
          </a:p>
          <a:p>
            <a:pPr marL="342900" indent="-342900">
              <a:buFont typeface="Arial" pitchFamily="34" charset="0"/>
              <a:buChar char="•"/>
            </a:pPr>
            <a:r>
              <a:rPr lang="en-US" sz="2200" dirty="0" smtClean="0">
                <a:solidFill>
                  <a:schemeClr val="bg1"/>
                </a:solidFill>
              </a:rPr>
              <a:t>June 1956: Nasser becomes President of Egypt. </a:t>
            </a:r>
          </a:p>
          <a:p>
            <a:pPr marL="342900" indent="-342900">
              <a:buFont typeface="Arial" pitchFamily="34" charset="0"/>
              <a:buChar char="•"/>
            </a:pPr>
            <a:r>
              <a:rPr lang="en-US" sz="2200" dirty="0" smtClean="0">
                <a:solidFill>
                  <a:schemeClr val="bg1"/>
                </a:solidFill>
              </a:rPr>
              <a:t>July 1956: United States turns its back on Egypt, refusing to help them build the Aswan Dam. As a result, Nasser tries to get the Soviet Union to help them; Alliance between Egypt and SU begins.</a:t>
            </a:r>
          </a:p>
        </p:txBody>
      </p:sp>
    </p:spTree>
    <p:extLst>
      <p:ext uri="{BB962C8B-B14F-4D97-AF65-F5344CB8AC3E}">
        <p14:creationId xmlns:p14="http://schemas.microsoft.com/office/powerpoint/2010/main" val="391890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ezcanal.gif"/>
          <p:cNvPicPr>
            <a:picLocks noChangeAspect="1"/>
          </p:cNvPicPr>
          <p:nvPr/>
        </p:nvPicPr>
        <p:blipFill>
          <a:blip r:embed="rId2" cstate="print"/>
          <a:stretch>
            <a:fillRect/>
          </a:stretch>
        </p:blipFill>
        <p:spPr>
          <a:xfrm>
            <a:off x="7239000" y="4876799"/>
            <a:ext cx="1905000" cy="1981201"/>
          </a:xfrm>
          <a:prstGeom prst="rect">
            <a:avLst/>
          </a:prstGeom>
        </p:spPr>
      </p:pic>
      <p:sp>
        <p:nvSpPr>
          <p:cNvPr id="3" name="Content Placeholder 2"/>
          <p:cNvSpPr>
            <a:spLocks noGrp="1"/>
          </p:cNvSpPr>
          <p:nvPr>
            <p:ph sz="quarter" idx="13"/>
          </p:nvPr>
        </p:nvSpPr>
        <p:spPr>
          <a:xfrm>
            <a:off x="0" y="1295400"/>
            <a:ext cx="9144000" cy="5562600"/>
          </a:xfrm>
        </p:spPr>
        <p:txBody>
          <a:bodyPr/>
          <a:lstStyle/>
          <a:p>
            <a:pPr marL="342900" indent="-342900" algn="l">
              <a:buFont typeface="Arial" pitchFamily="34" charset="0"/>
              <a:buChar char="•"/>
            </a:pPr>
            <a:r>
              <a:rPr lang="en-US" dirty="0" smtClean="0"/>
              <a:t>The Suez Canal was a means of direct travel from the Mediterranean Sea to the Indian Ocean.</a:t>
            </a:r>
          </a:p>
          <a:p>
            <a:pPr marL="342900" indent="-342900" algn="l">
              <a:buFont typeface="Arial" pitchFamily="34" charset="0"/>
              <a:buChar char="•"/>
            </a:pPr>
            <a:r>
              <a:rPr lang="en-US" dirty="0" smtClean="0"/>
              <a:t>With this canal, trade between Asia, the Middle East, Europe, and America would keep going. </a:t>
            </a:r>
          </a:p>
          <a:p>
            <a:pPr marL="342900" indent="-342900" algn="l">
              <a:buFont typeface="Arial" pitchFamily="34" charset="0"/>
              <a:buChar char="•"/>
            </a:pPr>
            <a:r>
              <a:rPr lang="en-US" dirty="0" smtClean="0"/>
              <a:t>Originally, anyone could use the canal, but in 1956, both Britain and France wanted control over the canal.</a:t>
            </a:r>
          </a:p>
          <a:p>
            <a:pPr marL="342900" indent="-342900" algn="l">
              <a:buFont typeface="Arial" pitchFamily="34" charset="0"/>
              <a:buChar char="•"/>
            </a:pPr>
            <a:r>
              <a:rPr lang="en-US" dirty="0" smtClean="0"/>
              <a:t>However, Nasser felt that control of the canal should belong to Egypt.</a:t>
            </a:r>
          </a:p>
          <a:p>
            <a:pPr marL="342900" indent="-342900" algn="l">
              <a:buFont typeface="Arial" pitchFamily="34" charset="0"/>
              <a:buChar char="•"/>
            </a:pPr>
            <a:r>
              <a:rPr lang="en-US" dirty="0" smtClean="0"/>
              <a:t>When America and Britain went back on their promise to help build the Aswan Dam, Egypt decided to use the money from the canal to pay for building the dam.</a:t>
            </a:r>
          </a:p>
          <a:p>
            <a:pPr marL="342900" indent="-342900" algn="l">
              <a:buFont typeface="Arial" pitchFamily="34" charset="0"/>
              <a:buChar char="•"/>
            </a:pPr>
            <a:r>
              <a:rPr lang="en-US" dirty="0" smtClean="0"/>
              <a:t>In retaliation, Britain and France joined with Israel to attack Egypt; within the course of a few days, they had control of the Suez region.</a:t>
            </a:r>
          </a:p>
          <a:p>
            <a:pPr marL="342900" indent="-342900" algn="l">
              <a:buFont typeface="Arial" pitchFamily="34" charset="0"/>
              <a:buChar char="•"/>
            </a:pPr>
            <a:r>
              <a:rPr lang="en-US" dirty="0" smtClean="0"/>
              <a:t>The United Nations forced the two countries to back off from Egypt, and in 1957, Egypt had control of the Canal again, as long all ships from all nations were allowed passage.</a:t>
            </a:r>
          </a:p>
          <a:p>
            <a:pPr marL="342900" indent="-342900" algn="l">
              <a:buFont typeface="Arial" pitchFamily="34" charset="0"/>
              <a:buChar char="•"/>
            </a:pPr>
            <a:endParaRPr lang="en-US" sz="1600" dirty="0" smtClean="0"/>
          </a:p>
          <a:p>
            <a:pPr marL="342900" indent="-342900" algn="l">
              <a:buFont typeface="Arial" pitchFamily="34" charset="0"/>
              <a:buChar char="•"/>
            </a:pPr>
            <a:endParaRPr lang="en-US" sz="1600" dirty="0" smtClean="0"/>
          </a:p>
          <a:p>
            <a:pPr marL="342900" indent="-342900" algn="l">
              <a:buFont typeface="Arial" pitchFamily="34" charset="0"/>
              <a:buChar char="•"/>
            </a:pPr>
            <a:endParaRPr lang="en-US" sz="1600" dirty="0" smtClean="0"/>
          </a:p>
          <a:p>
            <a:pPr marL="342900" indent="-342900" algn="l">
              <a:buFont typeface="Arial" pitchFamily="34" charset="0"/>
              <a:buChar char="•"/>
            </a:pPr>
            <a:endParaRPr lang="en-US" sz="1600" dirty="0" smtClean="0"/>
          </a:p>
          <a:p>
            <a:pPr marL="342900" indent="-342900" algn="l">
              <a:buFont typeface="Arial" pitchFamily="34" charset="0"/>
              <a:buChar char="•"/>
            </a:pPr>
            <a:endParaRPr lang="en-US" dirty="0" smtClean="0"/>
          </a:p>
          <a:p>
            <a:pPr marL="342900" indent="-342900" algn="l">
              <a:buFont typeface="Arial" pitchFamily="34" charset="0"/>
              <a:buChar char="•"/>
            </a:pPr>
            <a:endParaRPr lang="en-US" dirty="0" smtClean="0"/>
          </a:p>
        </p:txBody>
      </p:sp>
      <p:sp>
        <p:nvSpPr>
          <p:cNvPr id="2" name="Title 1"/>
          <p:cNvSpPr>
            <a:spLocks noGrp="1"/>
          </p:cNvSpPr>
          <p:nvPr>
            <p:ph type="title"/>
          </p:nvPr>
        </p:nvSpPr>
        <p:spPr>
          <a:xfrm>
            <a:off x="2514600" y="304800"/>
            <a:ext cx="4114800" cy="701040"/>
          </a:xfrm>
        </p:spPr>
        <p:txBody>
          <a:bodyPr/>
          <a:lstStyle/>
          <a:p>
            <a:r>
              <a:rPr lang="en-US" dirty="0" smtClean="0"/>
              <a:t>Blame the suez canal!</a:t>
            </a:r>
            <a:endParaRPr lang="en-US" dirty="0"/>
          </a:p>
        </p:txBody>
      </p:sp>
    </p:spTree>
    <p:extLst>
      <p:ext uri="{BB962C8B-B14F-4D97-AF65-F5344CB8AC3E}">
        <p14:creationId xmlns:p14="http://schemas.microsoft.com/office/powerpoint/2010/main" val="48440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295400"/>
            <a:ext cx="9144000" cy="5562600"/>
          </a:xfrm>
        </p:spPr>
        <p:txBody>
          <a:bodyPr/>
          <a:lstStyle/>
          <a:p>
            <a:pPr algn="l">
              <a:buFont typeface="Arial" pitchFamily="34" charset="0"/>
              <a:buChar char="•"/>
            </a:pPr>
            <a:r>
              <a:rPr lang="en-US" dirty="0" smtClean="0"/>
              <a:t>Even after this whole conflict ended, neither America or the Soviet Union didn’t care much about Egypt after the Revolution.</a:t>
            </a:r>
          </a:p>
          <a:p>
            <a:pPr algn="l">
              <a:buFont typeface="Arial" pitchFamily="34" charset="0"/>
              <a:buChar char="•"/>
            </a:pPr>
            <a:r>
              <a:rPr lang="en-US" dirty="0" smtClean="0"/>
              <a:t>Now that Egypt had a new government, the age of colonization was over</a:t>
            </a:r>
          </a:p>
          <a:p>
            <a:pPr algn="l">
              <a:buFont typeface="Arial" pitchFamily="34" charset="0"/>
              <a:buChar char="•"/>
            </a:pPr>
            <a:r>
              <a:rPr lang="en-US" dirty="0" smtClean="0"/>
              <a:t>During the course of the Revolution and the Canal Crisis, the SU and America didn’t step in that much to help Egypt</a:t>
            </a:r>
          </a:p>
          <a:p>
            <a:pPr algn="l">
              <a:buFont typeface="Arial" pitchFamily="34" charset="0"/>
              <a:buChar char="•"/>
            </a:pPr>
            <a:r>
              <a:rPr lang="en-US" dirty="0" smtClean="0"/>
              <a:t>Now that Egypt was an ally of the Soviets, it could potentially be a problem for America, as they might lose access to the Canal</a:t>
            </a:r>
          </a:p>
          <a:p>
            <a:pPr algn="l">
              <a:buFont typeface="Arial" pitchFamily="34" charset="0"/>
              <a:buChar char="•"/>
            </a:pPr>
            <a:r>
              <a:rPr lang="en-US" dirty="0" smtClean="0"/>
              <a:t>It’s possible that France almost went bankrupt due to the Suez Canal</a:t>
            </a:r>
          </a:p>
          <a:p>
            <a:pPr algn="l">
              <a:buFont typeface="Arial" pitchFamily="34" charset="0"/>
              <a:buChar char="•"/>
            </a:pPr>
            <a:r>
              <a:rPr lang="en-US" dirty="0" smtClean="0"/>
              <a:t>It’s led him to try and undergo a merger (marry) Britain</a:t>
            </a:r>
          </a:p>
          <a:p>
            <a:pPr algn="l">
              <a:buFont typeface="Arial" pitchFamily="34" charset="0"/>
              <a:buChar char="•"/>
            </a:pPr>
            <a:endParaRPr lang="en-US" dirty="0" smtClean="0"/>
          </a:p>
          <a:p>
            <a:pPr algn="l">
              <a:buFont typeface="Arial" pitchFamily="34" charset="0"/>
              <a:buChar char="•"/>
            </a:pPr>
            <a:endParaRPr lang="en-US" dirty="0"/>
          </a:p>
        </p:txBody>
      </p:sp>
      <p:sp>
        <p:nvSpPr>
          <p:cNvPr id="2" name="Title 1"/>
          <p:cNvSpPr>
            <a:spLocks noGrp="1"/>
          </p:cNvSpPr>
          <p:nvPr>
            <p:ph type="title"/>
          </p:nvPr>
        </p:nvSpPr>
        <p:spPr>
          <a:xfrm>
            <a:off x="2514600" y="381000"/>
            <a:ext cx="4114800" cy="701040"/>
          </a:xfrm>
        </p:spPr>
        <p:txBody>
          <a:bodyPr/>
          <a:lstStyle/>
          <a:p>
            <a:r>
              <a:rPr lang="en-US" dirty="0" smtClean="0"/>
              <a:t>Why and how?</a:t>
            </a:r>
            <a:endParaRPr lang="en-US" dirty="0"/>
          </a:p>
        </p:txBody>
      </p:sp>
    </p:spTree>
    <p:extLst>
      <p:ext uri="{BB962C8B-B14F-4D97-AF65-F5344CB8AC3E}">
        <p14:creationId xmlns:p14="http://schemas.microsoft.com/office/powerpoint/2010/main" val="67980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20130321-213621.png"/>
          <p:cNvPicPr>
            <a:picLocks noChangeAspect="1"/>
          </p:cNvPicPr>
          <p:nvPr/>
        </p:nvPicPr>
        <p:blipFill>
          <a:blip r:embed="rId2" cstate="print"/>
          <a:stretch>
            <a:fillRect/>
          </a:stretch>
        </p:blipFill>
        <p:spPr>
          <a:xfrm>
            <a:off x="152400" y="152400"/>
            <a:ext cx="4024313" cy="2125766"/>
          </a:xfrm>
          <a:prstGeom prst="rect">
            <a:avLst/>
          </a:prstGeom>
        </p:spPr>
      </p:pic>
      <p:pic>
        <p:nvPicPr>
          <p:cNvPr id="5" name="Picture 4" descr="SC20130321-213640.png"/>
          <p:cNvPicPr>
            <a:picLocks noChangeAspect="1"/>
          </p:cNvPicPr>
          <p:nvPr/>
        </p:nvPicPr>
        <p:blipFill>
          <a:blip r:embed="rId3" cstate="print"/>
          <a:stretch>
            <a:fillRect/>
          </a:stretch>
        </p:blipFill>
        <p:spPr>
          <a:xfrm>
            <a:off x="5105400" y="152400"/>
            <a:ext cx="3657600" cy="2194560"/>
          </a:xfrm>
          <a:prstGeom prst="rect">
            <a:avLst/>
          </a:prstGeom>
        </p:spPr>
      </p:pic>
      <p:pic>
        <p:nvPicPr>
          <p:cNvPr id="6" name="Picture 5" descr="SC20130321-213707.png"/>
          <p:cNvPicPr>
            <a:picLocks noChangeAspect="1"/>
          </p:cNvPicPr>
          <p:nvPr/>
        </p:nvPicPr>
        <p:blipFill>
          <a:blip r:embed="rId4" cstate="print"/>
          <a:stretch>
            <a:fillRect/>
          </a:stretch>
        </p:blipFill>
        <p:spPr>
          <a:xfrm>
            <a:off x="152400" y="2514600"/>
            <a:ext cx="4191000" cy="2514600"/>
          </a:xfrm>
          <a:prstGeom prst="rect">
            <a:avLst/>
          </a:prstGeom>
        </p:spPr>
      </p:pic>
      <p:pic>
        <p:nvPicPr>
          <p:cNvPr id="7" name="Picture 6" descr="SC20130321-213716.png"/>
          <p:cNvPicPr>
            <a:picLocks noChangeAspect="1"/>
          </p:cNvPicPr>
          <p:nvPr/>
        </p:nvPicPr>
        <p:blipFill>
          <a:blip r:embed="rId5" cstate="print"/>
          <a:stretch>
            <a:fillRect/>
          </a:stretch>
        </p:blipFill>
        <p:spPr>
          <a:xfrm>
            <a:off x="4724400" y="2590800"/>
            <a:ext cx="4419600" cy="26517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264</TotalTime>
  <Words>381</Words>
  <Application>Microsoft Office PowerPoint</Application>
  <PresentationFormat>On-screen Show (4:3)</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BlackTie</vt:lpstr>
      <vt:lpstr>The Egyptian Revolution of 1952 and the Suez Crisis</vt:lpstr>
      <vt:lpstr>We all have our part to play</vt:lpstr>
      <vt:lpstr>What happened here?</vt:lpstr>
      <vt:lpstr>Where?</vt:lpstr>
      <vt:lpstr>Blame the suez canal!</vt:lpstr>
      <vt:lpstr>Why and how?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Egyptian Revolution of 1952 and the Suez Crisis</dc:title>
  <dc:creator>admin</dc:creator>
  <cp:lastModifiedBy>NYCDOE</cp:lastModifiedBy>
  <cp:revision>26</cp:revision>
  <dcterms:created xsi:type="dcterms:W3CDTF">2013-03-20T17:23:48Z</dcterms:created>
  <dcterms:modified xsi:type="dcterms:W3CDTF">2013-04-03T17:37:40Z</dcterms:modified>
</cp:coreProperties>
</file>