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docProps/app.xml" ContentType="application/vnd.openxmlformats-officedocument.extended-properties+xml"/>
  <Override PartName="/ppt/slides/slide30.xml" ContentType="application/vnd.openxmlformats-officedocument.presentationml.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4.xml" ContentType="application/vnd.openxmlformats-officedocument.presentationml.notesSlide+xml"/>
  <Override PartName="/ppt/slides/slide13.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Default Extension="wdp" ContentType="image/vnd.ms-photo"/>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ppt/slides/slide80.xml" ContentType="application/vnd.openxmlformats-officedocument.presentationml.slide+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slides/slide25.xml" ContentType="application/vnd.openxmlformats-officedocument.presentationml.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7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slides/slide72.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Default Extension="gif" ContentType="image/gif"/>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792" r:id="rId1"/>
  </p:sldMasterIdLst>
  <p:notesMasterIdLst>
    <p:notesMasterId r:id="rId82"/>
  </p:notesMasterIdLst>
  <p:sldIdLst>
    <p:sldId id="256" r:id="rId2"/>
    <p:sldId id="257" r:id="rId3"/>
    <p:sldId id="262" r:id="rId4"/>
    <p:sldId id="258"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a:srgbClr val="FF0000"/>
        </p14:laserClr>
      </p:ext>
      <p:ext uri="{2FDB2607-1784-4EEB-B798-7EB5836EED8A}">
        <p14:showMediaCtrls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1"/>
      </p:ext>
    </p:extLst>
  </p:showPr>
  <p:extLst>
    <p:ext uri="{E76CE94A-603C-4142-B9EB-6D1370010A27}">
      <p14:discardImageEditData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0"/>
    </p:ext>
    <p:ext uri="{D31A062A-798A-4329-ABDD-BBA856620510}">
      <p14:defaultImageDpi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074" autoAdjust="0"/>
    <p:restoredTop sz="94660"/>
  </p:normalViewPr>
  <p:slideViewPr>
    <p:cSldViewPr>
      <p:cViewPr>
        <p:scale>
          <a:sx n="76" d="100"/>
          <a:sy n="76" d="100"/>
        </p:scale>
        <p:origin x="-1200" y="-488"/>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77" Type="http://schemas.openxmlformats.org/officeDocument/2006/relationships/slide" Target="slides/slide76.xml"/><Relationship Id="rId63" Type="http://schemas.openxmlformats.org/officeDocument/2006/relationships/slide" Target="slides/slide62.xml"/><Relationship Id="rId17" Type="http://schemas.openxmlformats.org/officeDocument/2006/relationships/slide" Target="slides/slide16.xml"/><Relationship Id="rId85" Type="http://schemas.openxmlformats.org/officeDocument/2006/relationships/viewProps" Target="viewProps.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7" Type="http://schemas.openxmlformats.org/officeDocument/2006/relationships/tableStyles" Target="tableStyles.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notesMaster" Target="notesMasters/notesMaster1.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slide" Target="slides/slide75.xml"/><Relationship Id="rId79" Type="http://schemas.openxmlformats.org/officeDocument/2006/relationships/slide" Target="slides/slide78.xml"/><Relationship Id="rId80" Type="http://schemas.openxmlformats.org/officeDocument/2006/relationships/slide" Target="slides/slide79.xml"/><Relationship Id="rId81" Type="http://schemas.openxmlformats.org/officeDocument/2006/relationships/slide" Target="slides/slide80.xml"/><Relationship Id="rId3" Type="http://schemas.openxmlformats.org/officeDocument/2006/relationships/slide" Target="slides/slide2.xml"/><Relationship Id="rId86" Type="http://schemas.openxmlformats.org/officeDocument/2006/relationships/theme" Target="theme/theme1.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presProps" Target="presProp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83" Type="http://schemas.openxmlformats.org/officeDocument/2006/relationships/printerSettings" Target="printerSettings/printerSettings1.bin"/><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slide" Target="slides/slide77.xml"/><Relationship Id="rId22" Type="http://schemas.openxmlformats.org/officeDocument/2006/relationships/slide" Target="slides/slide21.xml"/><Relationship Id="rId21"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0448EE-70AC-0D4A-A45A-7F943EFD8204}" type="datetimeFigureOut">
              <a:rPr lang="en-US" smtClean="0"/>
              <a:t>3/22/13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6B4D64-1537-6045-94C1-87AC558AE77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9FC003-1E0B-4942-A7A0-6A3D4445B51B}" type="slidenum">
              <a:rPr lang="en-US" smtClean="0"/>
              <a:pPr/>
              <a:t>57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9946D-816A-4928-A6AD-D2E2C610460A}" type="slidenum">
              <a:rPr lang="en-US" smtClean="0"/>
              <a:pPr/>
              <a:t>71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32092669"/>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9946D-816A-4928-A6AD-D2E2C610460A}" type="slidenum">
              <a:rPr lang="en-US" smtClean="0"/>
              <a:pPr/>
              <a:t>72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8494694"/>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9946D-816A-4928-A6AD-D2E2C610460A}" type="slidenum">
              <a:rPr lang="en-US" smtClean="0"/>
              <a:pPr/>
              <a:t>74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01041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p>
            <a:fld id="{F6F00E96-B8A6-44AF-BDA2-AAB400F444D4}" type="datetimeFigureOut">
              <a:rPr lang="en-US" smtClean="0"/>
              <a:pPr/>
              <a:t>3/22/13</a:t>
            </a:fld>
            <a:endParaRPr lang="en-US"/>
          </a:p>
        </p:txBody>
      </p:sp>
      <p:sp>
        <p:nvSpPr>
          <p:cNvPr id="8" name="Footer Placeholder 7"/>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45412AF1-BA55-481A-B240-61FA1D368C2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6F00E96-B8A6-44AF-BDA2-AAB400F444D4}" type="datetimeFigureOut">
              <a:rPr lang="en-US" smtClean="0"/>
              <a:pPr/>
              <a:t>3/22/13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412AF1-BA55-481A-B240-61FA1D368C2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6F00E96-B8A6-44AF-BDA2-AAB400F444D4}" type="datetimeFigureOut">
              <a:rPr lang="en-US" smtClean="0"/>
              <a:pPr/>
              <a:t>3/22/13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412AF1-BA55-481A-B240-61FA1D368C2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p:spPr>
        <p:txBody>
          <a:bodyPr/>
          <a:lstStyle>
            <a:lvl1pPr>
              <a:defRPr/>
            </a:lvl1pPr>
          </a:lstStyle>
          <a:p>
            <a:pPr>
              <a:defRPr/>
            </a:pPr>
            <a:fld id="{372A2F9F-1FBC-43DB-9344-5297BB283E67}" type="datetimeFigureOut">
              <a:rPr lang="en-US"/>
              <a:pPr>
                <a:defRPr/>
              </a:pPr>
              <a:t>3/22/13</a:t>
            </a:fld>
            <a:endParaRPr lang="en-US"/>
          </a:p>
        </p:txBody>
      </p:sp>
      <p:sp>
        <p:nvSpPr>
          <p:cNvPr id="6" name="Footer Placeholder 5"/>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p:spPr>
        <p:txBody>
          <a:bodyPr/>
          <a:lstStyle>
            <a:lvl1pPr>
              <a:defRPr/>
            </a:lvl1pPr>
          </a:lstStyle>
          <a:p>
            <a:pPr>
              <a:defRPr/>
            </a:pPr>
            <a:fld id="{B4BFAF1F-FB4A-4760-ADE5-EFF88F84AF7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6F00E96-B8A6-44AF-BDA2-AAB400F444D4}" type="datetimeFigureOut">
              <a:rPr lang="en-US" smtClean="0"/>
              <a:pPr/>
              <a:t>3/22/13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412AF1-BA55-481A-B240-61FA1D368C2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6F00E96-B8A6-44AF-BDA2-AAB400F444D4}" type="datetimeFigureOut">
              <a:rPr lang="en-US" smtClean="0"/>
              <a:pPr/>
              <a:t>3/22/13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412AF1-BA55-481A-B240-61FA1D368C2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6F00E96-B8A6-44AF-BDA2-AAB400F444D4}" type="datetimeFigureOut">
              <a:rPr lang="en-US" smtClean="0"/>
              <a:pPr/>
              <a:t>3/22/13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412AF1-BA55-481A-B240-61FA1D368C2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6F00E96-B8A6-44AF-BDA2-AAB400F444D4}" type="datetimeFigureOut">
              <a:rPr lang="en-US" smtClean="0"/>
              <a:pPr/>
              <a:t>3/22/13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412AF1-BA55-481A-B240-61FA1D368C2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6F00E96-B8A6-44AF-BDA2-AAB400F444D4}" type="datetimeFigureOut">
              <a:rPr lang="en-US" smtClean="0"/>
              <a:pPr/>
              <a:t>3/22/13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412AF1-BA55-481A-B240-61FA1D368C2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F6F00E96-B8A6-44AF-BDA2-AAB400F444D4}" type="datetimeFigureOut">
              <a:rPr lang="en-US" smtClean="0"/>
              <a:pPr/>
              <a:t>3/22/13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412AF1-BA55-481A-B240-61FA1D368C2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6F00E96-B8A6-44AF-BDA2-AAB400F444D4}" type="datetimeFigureOut">
              <a:rPr lang="en-US" smtClean="0"/>
              <a:pPr/>
              <a:t>3/22/13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412AF1-BA55-481A-B240-61FA1D368C2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6F00E96-B8A6-44AF-BDA2-AAB400F444D4}" type="datetimeFigureOut">
              <a:rPr lang="en-US" smtClean="0"/>
              <a:pPr/>
              <a:t>3/22/13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412AF1-BA55-481A-B240-61FA1D368C23}" type="slidenum">
              <a:rPr lang="en-US" smtClean="0"/>
              <a:pPr/>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theme" Target="../theme/theme1.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lstStyle>
          <a:p>
            <a:fld id="{F6F00E96-B8A6-44AF-BDA2-AAB400F444D4}" type="datetimeFigureOut">
              <a:rPr lang="en-US" smtClean="0"/>
              <a:pPr/>
              <a:t>3/22/13</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lstStyle>
          <a:p>
            <a:fld id="{45412AF1-BA55-481A-B240-61FA1D368C2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hyperlink" Target="http://www.google.com/url?sa=i&amp;rct=j&amp;q=&amp;esrc=s&amp;frm=1&amp;source=images&amp;cd=&amp;cad=rja&amp;docid=WfX-_7U0h_-UwM&amp;tbnid=sfJsPc2uslCjMM:&amp;ved=0CAUQjRw&amp;url=http://www.historycentral.com/Africa/AngolanCeaseFire.html&amp;ei=169LUaySCtC40gGXpIDgAg&amp;bvm=bv.44158598,d.dmQ&amp;psig=AFQjCNHgSgTSTt8fWC8rnqa9rLFTbRa4lA&amp;ust=1364001099515723" TargetMode="External"/><Relationship Id="rId1" Type="http://schemas.openxmlformats.org/officeDocument/2006/relationships/slideLayout" Target="../slideLayouts/slideLayout1.xml"/><Relationship Id="rId2" Type="http://schemas.openxmlformats.org/officeDocument/2006/relationships/hyperlink" Target="http://www.google.com/url?sa=i&amp;rct=j&amp;q=&amp;esrc=s&amp;frm=1&amp;source=images&amp;cd=&amp;cad=rja&amp;docid=MOnEthGGZ3-DpM&amp;tbnid=pHpDsLN3h53SIM:&amp;ved=0CAUQjRw&amp;url=http://en.wikipedia.org/wiki/Patrice_Lumumba&amp;ei=OK5LUcPIH9C40gGXpIDgAg&amp;psig=AFQjCNGi0TWuewjRQNMSeOTn3mIJUQB6hw&amp;ust=1364000687433555" TargetMode="External"/><Relationship Id="rId3" Type="http://schemas.openxmlformats.org/officeDocument/2006/relationships/image" Target="../media/image2.jpeg"/><Relationship Id="rId5"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3" Type="http://schemas.microsoft.com/office/2007/relationships/hdphoto" Target="../media/hdphoto1.wd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3" Type="http://schemas.openxmlformats.org/officeDocument/2006/relationships/image" Target="../media/image15.g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4" Type="http://schemas.openxmlformats.org/officeDocument/2006/relationships/image" Target="../media/image22.jpeg"/><Relationship Id="rId5" Type="http://schemas.openxmlformats.org/officeDocument/2006/relationships/image" Target="../media/image23.jpeg"/><Relationship Id="rId7" Type="http://schemas.openxmlformats.org/officeDocument/2006/relationships/image" Target="../media/image25.jpeg"/><Relationship Id="rId1" Type="http://schemas.openxmlformats.org/officeDocument/2006/relationships/slideLayout" Target="../slideLayouts/slideLayout5.xml"/><Relationship Id="rId2" Type="http://schemas.openxmlformats.org/officeDocument/2006/relationships/image" Target="../media/image20.jpeg"/><Relationship Id="rId3" Type="http://schemas.openxmlformats.org/officeDocument/2006/relationships/image" Target="../media/image21.jpeg"/><Relationship Id="rId6" Type="http://schemas.openxmlformats.org/officeDocument/2006/relationships/image" Target="../media/image24.jpeg"/></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3" Type="http://schemas.microsoft.com/office/2007/relationships/hdphoto" Target="NUL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3" Type="http://schemas.openxmlformats.org/officeDocument/2006/relationships/image" Target="../media/image3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3"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4"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image" Target="../media/image46.jpeg"/><Relationship Id="rId3" Type="http://schemas.openxmlformats.org/officeDocument/2006/relationships/image" Target="../media/image47.jpeg"/><Relationship Id="rId5" Type="http://schemas.openxmlformats.org/officeDocument/2006/relationships/image" Target="../media/image49.jpeg"/></Relationships>
</file>

<file path=ppt/slides/_rels/slide56.xml.rels><?xml version="1.0" encoding="UTF-8" standalone="yes"?>
<Relationships xmlns="http://schemas.openxmlformats.org/package/2006/relationships"><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50.jpeg"/><Relationship Id="rId3" Type="http://schemas.openxmlformats.org/officeDocument/2006/relationships/image" Target="../media/image51.jpeg"/><Relationship Id="rId5" Type="http://schemas.openxmlformats.org/officeDocument/2006/relationships/image" Target="../media/image53.jpeg"/></Relationships>
</file>

<file path=ppt/slides/_rels/slide57.xml.rels><?xml version="1.0" encoding="UTF-8" standalone="yes"?>
<Relationships xmlns="http://schemas.openxmlformats.org/package/2006/relationships"><Relationship Id="rId4" Type="http://schemas.openxmlformats.org/officeDocument/2006/relationships/image" Target="../media/image55.gif"/><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4.jpeg"/></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3" Type="http://schemas.openxmlformats.org/officeDocument/2006/relationships/image" Target="../media/image5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3"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3"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3" Type="http://schemas.openxmlformats.org/officeDocument/2006/relationships/image" Target="../media/image6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hyperlink" Target="http://www.google.com/url?sa=i&amp;rct=j&amp;q=&amp;esrc=s&amp;frm=1&amp;source=images&amp;cd=&amp;cad=rja&amp;docid=FKgWSORmOQzeiM&amp;tbnid=wJvqgrNh975vxM:&amp;ved=0CAUQjRw&amp;url=http://pmi.gov/countries/profiles/angola.html&amp;ei=uK1LUcjQCdO50AHNh4H4BA&amp;bvm=bv.44158598,d.dmQ&amp;psig=AFQjCNEuyMCx1Cyuf1SCt2r_owf1K7oCoQ&amp;ust=1364000438681303" TargetMode="External"/><Relationship Id="rId3" Type="http://schemas.openxmlformats.org/officeDocument/2006/relationships/image" Target="../media/image5.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3" Type="http://schemas.openxmlformats.org/officeDocument/2006/relationships/image" Target="../media/image70.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1.png"/><Relationship Id="rId5" Type="http://schemas.openxmlformats.org/officeDocument/2006/relationships/image" Target="../media/image73.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7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6.png"/></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4"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image" Target="../media/image81.jpeg"/><Relationship Id="rId3" Type="http://schemas.openxmlformats.org/officeDocument/2006/relationships/image" Target="../media/image82.jpeg"/></Relationships>
</file>

<file path=ppt/slides/_rels/slide79.xml.rels><?xml version="1.0" encoding="UTF-8" standalone="yes"?>
<Relationships xmlns="http://schemas.openxmlformats.org/package/2006/relationships"><Relationship Id="rId2" Type="http://schemas.openxmlformats.org/officeDocument/2006/relationships/image" Target="../media/image84.jpeg"/><Relationship Id="rId3" Type="http://schemas.openxmlformats.org/officeDocument/2006/relationships/image" Target="../media/image8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4" Type="http://schemas.openxmlformats.org/officeDocument/2006/relationships/hyperlink" Target="http://en.wikipedia.org/wiki/Balance_of_power_in_international_relations" TargetMode="External"/><Relationship Id="rId1" Type="http://schemas.openxmlformats.org/officeDocument/2006/relationships/slideLayout" Target="../slideLayouts/slideLayout2.xml"/><Relationship Id="rId2" Type="http://schemas.openxmlformats.org/officeDocument/2006/relationships/hyperlink" Target="http://en.wikipedia.org/wiki/Soviet_Union" TargetMode="External"/><Relationship Id="rId3" Type="http://schemas.openxmlformats.org/officeDocument/2006/relationships/hyperlink" Target="http://en.wikipedia.org/wiki/United_States"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57200"/>
            <a:ext cx="7772400" cy="1828800"/>
          </a:xfrm>
        </p:spPr>
        <p:txBody>
          <a:bodyPr>
            <a:normAutofit/>
          </a:bodyPr>
          <a:lstStyle/>
          <a:p>
            <a:r>
              <a:rPr lang="en-US" sz="3900" dirty="0" smtClean="0"/>
              <a:t>  Crisis in Congo and Angolan Civil War </a:t>
            </a:r>
            <a:endParaRPr lang="en-US" sz="3900" dirty="0"/>
          </a:p>
        </p:txBody>
      </p:sp>
      <p:sp>
        <p:nvSpPr>
          <p:cNvPr id="3" name="Subtitle 2"/>
          <p:cNvSpPr>
            <a:spLocks noGrp="1"/>
          </p:cNvSpPr>
          <p:nvPr>
            <p:ph type="subTitle" idx="1"/>
          </p:nvPr>
        </p:nvSpPr>
        <p:spPr>
          <a:xfrm>
            <a:off x="3200400" y="2514600"/>
            <a:ext cx="5114778" cy="1101248"/>
          </a:xfrm>
        </p:spPr>
        <p:txBody>
          <a:bodyPr>
            <a:normAutofit fontScale="92500" lnSpcReduction="10000"/>
          </a:bodyPr>
          <a:lstStyle/>
          <a:p>
            <a:r>
              <a:rPr lang="en-US" sz="2600" dirty="0" err="1" smtClean="0"/>
              <a:t>Deeba</a:t>
            </a:r>
            <a:r>
              <a:rPr lang="en-US" sz="2600" dirty="0" smtClean="0"/>
              <a:t> </a:t>
            </a:r>
            <a:r>
              <a:rPr lang="en-US" sz="2600" dirty="0" err="1" smtClean="0"/>
              <a:t>Mazhar</a:t>
            </a:r>
            <a:endParaRPr lang="en-US" sz="2600" dirty="0" smtClean="0"/>
          </a:p>
          <a:p>
            <a:r>
              <a:rPr lang="en-US" sz="2600" dirty="0" smtClean="0"/>
              <a:t>3/20/13</a:t>
            </a:r>
          </a:p>
          <a:p>
            <a:r>
              <a:rPr lang="en-US" sz="2600" dirty="0" smtClean="0"/>
              <a:t>APUSH </a:t>
            </a:r>
            <a:endParaRPr lang="en-US" sz="2600" dirty="0"/>
          </a:p>
        </p:txBody>
      </p:sp>
      <p:pic>
        <p:nvPicPr>
          <p:cNvPr id="9218" name="Picture 2" descr="http://upload.wikimedia.org/wikipedia/commons/thumb/3/39/PatricelumumbaIISG.jpg/220px-PatricelumumbaIISG.jpg">
            <a:hlinkClick r:id="rId2"/>
          </p:cNvPr>
          <p:cNvPicPr>
            <a:picLocks noChangeAspect="1" noChangeArrowheads="1"/>
          </p:cNvPicPr>
          <p:nvPr/>
        </p:nvPicPr>
        <p:blipFill>
          <a:blip r:embed="rId3"/>
          <a:srcRect/>
          <a:stretch>
            <a:fillRect/>
          </a:stretch>
        </p:blipFill>
        <p:spPr bwMode="auto">
          <a:xfrm>
            <a:off x="1600200" y="3886200"/>
            <a:ext cx="1524000" cy="2168237"/>
          </a:xfrm>
          <a:prstGeom prst="rect">
            <a:avLst/>
          </a:prstGeom>
          <a:noFill/>
        </p:spPr>
      </p:pic>
      <p:pic>
        <p:nvPicPr>
          <p:cNvPr id="9220" name="Picture 4" descr="http://www.historycentral.com/Africa/AngolanCeaseFire.jpg">
            <a:hlinkClick r:id="rId4"/>
          </p:cNvPr>
          <p:cNvPicPr>
            <a:picLocks noChangeAspect="1" noChangeArrowheads="1"/>
          </p:cNvPicPr>
          <p:nvPr/>
        </p:nvPicPr>
        <p:blipFill>
          <a:blip r:embed="rId5"/>
          <a:srcRect/>
          <a:stretch>
            <a:fillRect/>
          </a:stretch>
        </p:blipFill>
        <p:spPr bwMode="auto">
          <a:xfrm>
            <a:off x="4648200" y="3810000"/>
            <a:ext cx="3028950" cy="2057401"/>
          </a:xfrm>
          <a:prstGeom prst="rect">
            <a:avLst/>
          </a:prstGeom>
          <a:noFill/>
        </p:spPr>
      </p:pic>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2042752010"/>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43000"/>
            <a:ext cx="7086600" cy="1470025"/>
          </a:xfrm>
        </p:spPr>
        <p:txBody>
          <a:bodyPr>
            <a:normAutofit fontScale="90000"/>
          </a:bodyPr>
          <a:lstStyle/>
          <a:p>
            <a:r>
              <a:rPr lang="en-US" b="1" dirty="0" smtClean="0"/>
              <a:t>Soviet War in Afghanistan</a:t>
            </a:r>
            <a:br>
              <a:rPr lang="en-US" b="1" dirty="0" smtClean="0"/>
            </a:br>
            <a:r>
              <a:rPr lang="en-US" b="1" dirty="0" smtClean="0"/>
              <a:t>(1979- 1989)</a:t>
            </a:r>
            <a:endParaRPr lang="en-US" b="1" dirty="0"/>
          </a:p>
        </p:txBody>
      </p:sp>
      <p:sp>
        <p:nvSpPr>
          <p:cNvPr id="3" name="Subtitle 2"/>
          <p:cNvSpPr>
            <a:spLocks noGrp="1"/>
          </p:cNvSpPr>
          <p:nvPr>
            <p:ph type="subTitle" idx="1"/>
          </p:nvPr>
        </p:nvSpPr>
        <p:spPr>
          <a:xfrm>
            <a:off x="1371600" y="3962400"/>
            <a:ext cx="6400800" cy="1752600"/>
          </a:xfrm>
        </p:spPr>
        <p:txBody>
          <a:bodyPr>
            <a:normAutofit/>
          </a:bodyPr>
          <a:lstStyle/>
          <a:p>
            <a:r>
              <a:rPr lang="en-US" b="1" dirty="0" err="1" smtClean="0"/>
              <a:t>Shanel</a:t>
            </a:r>
            <a:r>
              <a:rPr lang="en-US" b="1" dirty="0" smtClean="0"/>
              <a:t> Montreuil</a:t>
            </a:r>
          </a:p>
          <a:p>
            <a:r>
              <a:rPr lang="en-US" b="1" dirty="0" smtClean="0"/>
              <a:t>March 20, 2013</a:t>
            </a:r>
          </a:p>
          <a:p>
            <a:r>
              <a:rPr lang="en-US" b="1" dirty="0" smtClean="0"/>
              <a:t>Advanced Placement United States History</a:t>
            </a:r>
            <a:endParaRPr lang="en-US" b="1" dirty="0"/>
          </a:p>
        </p:txBody>
      </p:sp>
      <p:pic>
        <p:nvPicPr>
          <p:cNvPr id="18434" name="Picture 2" descr="https://encrypted-tbn2.gstatic.com/images?q=tbn:ANd9GcTJLCiS3RXjkZfWURgUUDwLvt1pjfByamFNzbURzij1DveMpVEs"/>
          <p:cNvPicPr>
            <a:picLocks noChangeAspect="1" noChangeArrowheads="1"/>
          </p:cNvPicPr>
          <p:nvPr/>
        </p:nvPicPr>
        <p:blipFill>
          <a:blip r:embed="rId2" cstate="print"/>
          <a:srcRect/>
          <a:stretch>
            <a:fillRect/>
          </a:stretch>
        </p:blipFill>
        <p:spPr bwMode="auto">
          <a:xfrm>
            <a:off x="228600" y="1981200"/>
            <a:ext cx="3764456" cy="2505076"/>
          </a:xfrm>
          <a:prstGeom prst="rect">
            <a:avLst/>
          </a:prstGeom>
          <a:noFill/>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504348443"/>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838200"/>
            <a:ext cx="6400800" cy="685800"/>
          </a:xfrm>
        </p:spPr>
        <p:txBody>
          <a:bodyPr/>
          <a:lstStyle/>
          <a:p>
            <a:r>
              <a:rPr lang="en-US" b="1" dirty="0" smtClean="0"/>
              <a:t>Who was Involved?</a:t>
            </a:r>
            <a:endParaRPr lang="en-US" b="1" dirty="0"/>
          </a:p>
        </p:txBody>
      </p:sp>
      <p:sp>
        <p:nvSpPr>
          <p:cNvPr id="3" name="Content Placeholder 2"/>
          <p:cNvSpPr>
            <a:spLocks noGrp="1"/>
          </p:cNvSpPr>
          <p:nvPr>
            <p:ph idx="1"/>
          </p:nvPr>
        </p:nvSpPr>
        <p:spPr>
          <a:xfrm>
            <a:off x="1295400" y="1524000"/>
            <a:ext cx="6400800" cy="5334000"/>
          </a:xfrm>
        </p:spPr>
        <p:txBody>
          <a:bodyPr>
            <a:noAutofit/>
          </a:bodyPr>
          <a:lstStyle/>
          <a:p>
            <a:r>
              <a:rPr lang="en-US" sz="1600" dirty="0" smtClean="0"/>
              <a:t>The Soviet Union enforced </a:t>
            </a:r>
            <a:r>
              <a:rPr lang="en-US" sz="1600" dirty="0"/>
              <a:t>military and social reforms that </a:t>
            </a:r>
            <a:r>
              <a:rPr lang="en-US" sz="1600" dirty="0" smtClean="0"/>
              <a:t>many disagreed with. </a:t>
            </a:r>
            <a:r>
              <a:rPr lang="en-US" sz="1600" dirty="0"/>
              <a:t>They </a:t>
            </a:r>
            <a:r>
              <a:rPr lang="en-US" sz="1600" dirty="0" smtClean="0"/>
              <a:t>started </a:t>
            </a:r>
            <a:r>
              <a:rPr lang="en-US" sz="1600" dirty="0"/>
              <a:t>land reforms that </a:t>
            </a:r>
            <a:r>
              <a:rPr lang="en-US" sz="1600" dirty="0" smtClean="0"/>
              <a:t>disturbed </a:t>
            </a:r>
            <a:r>
              <a:rPr lang="en-US" sz="1600" dirty="0"/>
              <a:t>tribal </a:t>
            </a:r>
            <a:r>
              <a:rPr lang="en-US" sz="1600" dirty="0" smtClean="0"/>
              <a:t>leaders,  applied </a:t>
            </a:r>
            <a:r>
              <a:rPr lang="en-US" sz="1600" dirty="0"/>
              <a:t>economic </a:t>
            </a:r>
            <a:r>
              <a:rPr lang="en-US" sz="1600" dirty="0" smtClean="0"/>
              <a:t>procedures </a:t>
            </a:r>
            <a:r>
              <a:rPr lang="en-US" sz="1600" dirty="0"/>
              <a:t>that </a:t>
            </a:r>
            <a:r>
              <a:rPr lang="en-US" sz="1600" dirty="0" smtClean="0"/>
              <a:t>degraded </a:t>
            </a:r>
            <a:r>
              <a:rPr lang="en-US" sz="1600" dirty="0"/>
              <a:t>conditions for the poor, and tried to </a:t>
            </a:r>
            <a:r>
              <a:rPr lang="en-US" sz="1600" dirty="0" smtClean="0"/>
              <a:t>limit </a:t>
            </a:r>
            <a:r>
              <a:rPr lang="en-US" sz="1600" dirty="0"/>
              <a:t>ethnic uprisings by mass arrests, torture</a:t>
            </a:r>
            <a:r>
              <a:rPr lang="en-US" sz="1600" dirty="0" smtClean="0"/>
              <a:t>, and </a:t>
            </a:r>
            <a:r>
              <a:rPr lang="en-US" sz="1600" dirty="0"/>
              <a:t>executions of </a:t>
            </a:r>
            <a:r>
              <a:rPr lang="en-US" sz="1600" dirty="0" smtClean="0"/>
              <a:t>rebels </a:t>
            </a:r>
            <a:r>
              <a:rPr lang="en-US" sz="1600" dirty="0"/>
              <a:t>and </a:t>
            </a:r>
            <a:r>
              <a:rPr lang="en-US" sz="1600" dirty="0" smtClean="0"/>
              <a:t>in-flight attackers.</a:t>
            </a:r>
          </a:p>
          <a:p>
            <a:r>
              <a:rPr lang="en-US" sz="1600" dirty="0" smtClean="0"/>
              <a:t>Afghanistan was having a Civil War. Their people were resisting the government of anarchy.</a:t>
            </a:r>
          </a:p>
          <a:p>
            <a:r>
              <a:rPr lang="en-US" sz="1600" dirty="0" err="1"/>
              <a:t>Hafizullah</a:t>
            </a:r>
            <a:r>
              <a:rPr lang="en-US" sz="1600" dirty="0"/>
              <a:t> </a:t>
            </a:r>
            <a:r>
              <a:rPr lang="en-US" sz="1600" dirty="0" smtClean="0"/>
              <a:t>Amin the leader of Afghanistan. Most people believed that he was betraying the Soviet Union and that his loyalty was with America.</a:t>
            </a:r>
          </a:p>
          <a:p>
            <a:r>
              <a:rPr lang="en-US" sz="1600" dirty="0" err="1"/>
              <a:t>Mujahadeen</a:t>
            </a:r>
            <a:r>
              <a:rPr lang="en-US" sz="1600" dirty="0"/>
              <a:t>, who could put up a resistance against the Soviet army</a:t>
            </a:r>
            <a:r>
              <a:rPr lang="en-US" sz="1600" dirty="0" smtClean="0"/>
              <a:t>.</a:t>
            </a:r>
          </a:p>
          <a:p>
            <a:r>
              <a:rPr lang="en-US" sz="1600" dirty="0"/>
              <a:t>The United States </a:t>
            </a:r>
            <a:r>
              <a:rPr lang="en-US" sz="1600" dirty="0" smtClean="0"/>
              <a:t>boycotted the </a:t>
            </a:r>
            <a:r>
              <a:rPr lang="en-US" sz="1600" dirty="0"/>
              <a:t>Olympics in Moscow in </a:t>
            </a:r>
            <a:r>
              <a:rPr lang="en-US" sz="1600" dirty="0" smtClean="0"/>
              <a:t>1980. The </a:t>
            </a:r>
            <a:r>
              <a:rPr lang="en-US" sz="1600" dirty="0"/>
              <a:t>United States' donation of anti-aircraft missiles to the </a:t>
            </a:r>
            <a:r>
              <a:rPr lang="en-US" sz="1600" dirty="0" err="1"/>
              <a:t>Mujahadeen</a:t>
            </a:r>
            <a:r>
              <a:rPr lang="en-US" sz="1600" dirty="0"/>
              <a:t> fighters caused major losses to Soviet aircraft and troops.</a:t>
            </a:r>
            <a:endParaRPr lang="en-US" sz="1600" dirty="0" smtClean="0"/>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4166242222"/>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Description</a:t>
            </a:r>
            <a:endParaRPr lang="en-US" b="1" dirty="0"/>
          </a:p>
        </p:txBody>
      </p:sp>
      <p:sp>
        <p:nvSpPr>
          <p:cNvPr id="3" name="Content Placeholder 2"/>
          <p:cNvSpPr>
            <a:spLocks noGrp="1"/>
          </p:cNvSpPr>
          <p:nvPr>
            <p:ph idx="1"/>
          </p:nvPr>
        </p:nvSpPr>
        <p:spPr/>
        <p:txBody>
          <a:bodyPr>
            <a:normAutofit fontScale="77500" lnSpcReduction="20000"/>
          </a:bodyPr>
          <a:lstStyle/>
          <a:p>
            <a:r>
              <a:rPr lang="en-US" dirty="0" smtClean="0"/>
              <a:t>The Peoples Democratic party in Afghanistan initially unified to over throw the monarchy government that happened at the </a:t>
            </a:r>
            <a:r>
              <a:rPr lang="en-US" dirty="0"/>
              <a:t>time. They then spit to </a:t>
            </a:r>
            <a:r>
              <a:rPr lang="en-US" dirty="0" err="1"/>
              <a:t>Parcham</a:t>
            </a:r>
            <a:r>
              <a:rPr lang="en-US" dirty="0"/>
              <a:t> (Socialism) and </a:t>
            </a:r>
            <a:r>
              <a:rPr lang="en-US" dirty="0" err="1"/>
              <a:t>Khalq</a:t>
            </a:r>
            <a:r>
              <a:rPr lang="en-US" dirty="0"/>
              <a:t> (Marxist </a:t>
            </a:r>
            <a:r>
              <a:rPr lang="en-US" dirty="0" smtClean="0"/>
              <a:t>Ideals) </a:t>
            </a:r>
            <a:r>
              <a:rPr lang="en-US" dirty="0"/>
              <a:t>because they believed in  different political views. </a:t>
            </a:r>
            <a:r>
              <a:rPr lang="en-US" dirty="0" smtClean="0"/>
              <a:t>They overthrew the government in April 27, </a:t>
            </a:r>
            <a:r>
              <a:rPr lang="en-US" dirty="0"/>
              <a:t>1978. The leader of the </a:t>
            </a:r>
            <a:r>
              <a:rPr lang="en-US" dirty="0" err="1"/>
              <a:t>Khalq</a:t>
            </a:r>
            <a:r>
              <a:rPr lang="en-US" dirty="0"/>
              <a:t> faction, Muhammad </a:t>
            </a:r>
            <a:r>
              <a:rPr lang="en-US" dirty="0" err="1"/>
              <a:t>Taraki</a:t>
            </a:r>
            <a:r>
              <a:rPr lang="en-US" dirty="0"/>
              <a:t> became president and renamed </a:t>
            </a:r>
            <a:r>
              <a:rPr lang="en-US" dirty="0" smtClean="0"/>
              <a:t>Afghanistan the </a:t>
            </a:r>
            <a:r>
              <a:rPr lang="en-US" dirty="0"/>
              <a:t>Democratic Republic of Afghanistan. </a:t>
            </a:r>
            <a:r>
              <a:rPr lang="en-US" dirty="0" smtClean="0"/>
              <a:t>Late 1978</a:t>
            </a:r>
            <a:r>
              <a:rPr lang="en-US" dirty="0"/>
              <a:t>, </a:t>
            </a:r>
            <a:r>
              <a:rPr lang="en-US" dirty="0" smtClean="0"/>
              <a:t>a </a:t>
            </a:r>
            <a:r>
              <a:rPr lang="en-US" dirty="0"/>
              <a:t>rebellion against the </a:t>
            </a:r>
            <a:r>
              <a:rPr lang="en-US" dirty="0" err="1"/>
              <a:t>Taraki</a:t>
            </a:r>
            <a:r>
              <a:rPr lang="en-US" dirty="0"/>
              <a:t> government's policies </a:t>
            </a:r>
            <a:r>
              <a:rPr lang="en-US" dirty="0" smtClean="0"/>
              <a:t>began </a:t>
            </a:r>
            <a:r>
              <a:rPr lang="en-US" dirty="0"/>
              <a:t>an Islamic extremist movement in eastern Afghanistan and spread throughout the country, leading to </a:t>
            </a:r>
            <a:r>
              <a:rPr lang="en-US" dirty="0" smtClean="0"/>
              <a:t>Civil War</a:t>
            </a:r>
            <a:r>
              <a:rPr lang="en-US" dirty="0"/>
              <a:t>. Violence increased and </a:t>
            </a:r>
            <a:r>
              <a:rPr lang="en-US" dirty="0" err="1"/>
              <a:t>Taraki</a:t>
            </a:r>
            <a:r>
              <a:rPr lang="en-US" dirty="0"/>
              <a:t> was killed </a:t>
            </a:r>
            <a:r>
              <a:rPr lang="en-US" dirty="0" smtClean="0"/>
              <a:t>right afterwards then </a:t>
            </a:r>
            <a:r>
              <a:rPr lang="en-US" dirty="0" err="1" smtClean="0"/>
              <a:t>Hafizullah</a:t>
            </a:r>
            <a:r>
              <a:rPr lang="en-US" dirty="0" smtClean="0"/>
              <a:t> </a:t>
            </a:r>
            <a:r>
              <a:rPr lang="en-US" dirty="0" err="1" smtClean="0"/>
              <a:t>Amin</a:t>
            </a:r>
            <a:r>
              <a:rPr lang="en-US" dirty="0" smtClean="0"/>
              <a:t>- </a:t>
            </a:r>
            <a:r>
              <a:rPr lang="en-US" dirty="0" err="1" smtClean="0"/>
              <a:t>Taraki's</a:t>
            </a:r>
            <a:r>
              <a:rPr lang="en-US" dirty="0" smtClean="0"/>
              <a:t> </a:t>
            </a:r>
            <a:r>
              <a:rPr lang="en-US" dirty="0"/>
              <a:t>deputy prime </a:t>
            </a:r>
            <a:r>
              <a:rPr lang="en-US" dirty="0" smtClean="0"/>
              <a:t>minister- took over. </a:t>
            </a:r>
            <a:endParaRPr lang="en-US" dirty="0"/>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7287603"/>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183880" cy="1051560"/>
          </a:xfrm>
        </p:spPr>
        <p:txBody>
          <a:bodyPr>
            <a:normAutofit/>
          </a:bodyPr>
          <a:lstStyle/>
          <a:p>
            <a:r>
              <a:rPr lang="en-US" b="1" dirty="0" smtClean="0"/>
              <a:t>Location and Time Period</a:t>
            </a:r>
            <a:endParaRPr lang="en-US" b="1" dirty="0"/>
          </a:p>
        </p:txBody>
      </p:sp>
      <p:sp>
        <p:nvSpPr>
          <p:cNvPr id="3" name="Content Placeholder 2"/>
          <p:cNvSpPr>
            <a:spLocks noGrp="1"/>
          </p:cNvSpPr>
          <p:nvPr>
            <p:ph idx="1"/>
          </p:nvPr>
        </p:nvSpPr>
        <p:spPr>
          <a:xfrm>
            <a:off x="0" y="1066800"/>
            <a:ext cx="6400800" cy="3048001"/>
          </a:xfrm>
        </p:spPr>
        <p:txBody>
          <a:bodyPr>
            <a:normAutofit fontScale="92500" lnSpcReduction="20000"/>
          </a:bodyPr>
          <a:lstStyle/>
          <a:p>
            <a:r>
              <a:rPr lang="en-US" dirty="0" smtClean="0"/>
              <a:t>The Event began on 1979 and ended 1989. The occurrence existed for 10 years and happened in Afghanistan and only on Afghanistan. You could see that throughout the course of the war, the Soviet Union conquered Afghanistan in order to end the War.</a:t>
            </a:r>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tretch>
            <a:fillRect/>
          </a:stretch>
        </p:blipFill>
        <p:spPr>
          <a:xfrm>
            <a:off x="4191000" y="3651849"/>
            <a:ext cx="4953000" cy="3206151"/>
          </a:xfrm>
          <a:prstGeom prst="rect">
            <a:avLst/>
          </a:prstGeom>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845016364"/>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Why did the War Occur? </a:t>
            </a:r>
            <a:endParaRPr lang="en-US" b="1" dirty="0"/>
          </a:p>
        </p:txBody>
      </p:sp>
      <p:sp>
        <p:nvSpPr>
          <p:cNvPr id="3" name="Content Placeholder 2"/>
          <p:cNvSpPr>
            <a:spLocks noGrp="1"/>
          </p:cNvSpPr>
          <p:nvPr>
            <p:ph idx="1"/>
          </p:nvPr>
        </p:nvSpPr>
        <p:spPr/>
        <p:txBody>
          <a:bodyPr>
            <a:normAutofit lnSpcReduction="10000"/>
          </a:bodyPr>
          <a:lstStyle/>
          <a:p>
            <a:r>
              <a:rPr lang="en-US" dirty="0" smtClean="0"/>
              <a:t> A major turning point </a:t>
            </a:r>
            <a:r>
              <a:rPr lang="en-US" dirty="0"/>
              <a:t>is </a:t>
            </a:r>
            <a:r>
              <a:rPr lang="en-US" dirty="0" smtClean="0"/>
              <a:t>the </a:t>
            </a:r>
            <a:r>
              <a:rPr lang="en-US" dirty="0"/>
              <a:t>Soviet-Afghan Friendship Treaty signed in December 1978 by Amin permitted military assistance and advice to Afghanistan if requested</a:t>
            </a:r>
            <a:r>
              <a:rPr lang="en-US" dirty="0" smtClean="0"/>
              <a:t>. This gave the Soviet Union full power over Afghanistan and everyone in it. Another point is when the Soviet Union withdrew their forces from Afghanistan’s conflict and their Civil War was still going on.</a:t>
            </a:r>
            <a:endParaRPr lang="en-US" dirty="0"/>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137575250"/>
      </p:ext>
    </p:extLst>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Impact!</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The war impacted the Cold War between America and the Soviet Union because the main reason why they fought for Afghanistan in the first place was that they wanted control of the land and oil that existed there. They would be a major trading partner and the Soviet Union thought that if they took control of Afghanistan, they would have the upper hand in spreading communism all throughout Asia since they are in the center of Asia. </a:t>
            </a:r>
            <a:r>
              <a:rPr lang="en-US" dirty="0" err="1" smtClean="0"/>
              <a:t>M</a:t>
            </a:r>
            <a:r>
              <a:rPr lang="en-US" smtClean="0"/>
              <a:t>ujaheddin</a:t>
            </a:r>
            <a:r>
              <a:rPr lang="en-US" dirty="0" smtClean="0"/>
              <a:t> won the war with assistance from the United States.</a:t>
            </a:r>
            <a:endParaRPr lang="en-US" dirty="0"/>
          </a:p>
        </p:txBody>
      </p:sp>
      <p:pic>
        <p:nvPicPr>
          <p:cNvPr id="4" name="Picture 3" descr="images.jpg"/>
          <p:cNvPicPr>
            <a:picLocks noChangeAspect="1"/>
          </p:cNvPicPr>
          <p:nvPr/>
        </p:nvPicPr>
        <p:blipFill>
          <a:blip r:embed="rId2" cstate="print"/>
          <a:stretch>
            <a:fillRect/>
          </a:stretch>
        </p:blipFill>
        <p:spPr>
          <a:xfrm>
            <a:off x="5257800" y="4343400"/>
            <a:ext cx="2266950" cy="2019300"/>
          </a:xfrm>
          <a:prstGeom prst="rect">
            <a:avLst/>
          </a:prstGeom>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978467143"/>
      </p:ext>
    </p:extLst>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style>
          <a:lnRef idx="1">
            <a:schemeClr val="accent5"/>
          </a:lnRef>
          <a:fillRef idx="2">
            <a:schemeClr val="accent5"/>
          </a:fillRef>
          <a:effectRef idx="1">
            <a:schemeClr val="accent5"/>
          </a:effectRef>
          <a:fontRef idx="minor">
            <a:schemeClr val="dk1"/>
          </a:fontRef>
        </p:style>
        <p:txBody>
          <a:bodyPr/>
          <a:lstStyle/>
          <a:p>
            <a:r>
              <a:rPr lang="en-US" dirty="0" smtClean="0"/>
              <a:t>Guatemalan Revolution</a:t>
            </a:r>
            <a:endParaRPr lang="en-US" dirty="0"/>
          </a:p>
        </p:txBody>
      </p:sp>
      <p:sp>
        <p:nvSpPr>
          <p:cNvPr id="3" name="Subtitle 2"/>
          <p:cNvSpPr>
            <a:spLocks noGrp="1"/>
          </p:cNvSpPr>
          <p:nvPr>
            <p:ph type="subTitle" idx="1"/>
          </p:nvPr>
        </p:nvSpPr>
        <p:spPr/>
        <p:style>
          <a:lnRef idx="1">
            <a:schemeClr val="accent5"/>
          </a:lnRef>
          <a:fillRef idx="2">
            <a:schemeClr val="accent5"/>
          </a:fillRef>
          <a:effectRef idx="1">
            <a:schemeClr val="accent5"/>
          </a:effectRef>
          <a:fontRef idx="minor">
            <a:schemeClr val="dk1"/>
          </a:fontRef>
        </p:style>
        <p:txBody>
          <a:bodyPr/>
          <a:lstStyle/>
          <a:p>
            <a:r>
              <a:rPr lang="en-US" dirty="0" smtClean="0"/>
              <a:t>By: Tayyaba Rehman</a:t>
            </a:r>
            <a:endParaRPr lang="en-US" dirty="0"/>
          </a:p>
        </p:txBody>
      </p:sp>
      <p:pic>
        <p:nvPicPr>
          <p:cNvPr id="1026" name="Picture 2" descr="http://revolutions.truman.edu/guatemala/The%20Guatemalan%20Revolution_files/image003.jpg"/>
          <p:cNvPicPr>
            <a:picLocks noChangeAspect="1" noChangeArrowheads="1"/>
          </p:cNvPicPr>
          <p:nvPr/>
        </p:nvPicPr>
        <p:blipFill>
          <a:blip r:embed="rId2">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val="0"/>
              </a:ext>
            </a:extLst>
          </a:blip>
          <a:srcRect/>
          <a:stretch>
            <a:fillRect/>
          </a:stretch>
        </p:blipFill>
        <p:spPr bwMode="auto">
          <a:xfrm>
            <a:off x="5181600" y="304800"/>
            <a:ext cx="2381250" cy="1552576"/>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Lst>
        </p:spPr>
      </p:pic>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36701315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 y="762000"/>
            <a:ext cx="7024744" cy="724936"/>
          </a:xfrm>
        </p:spPr>
        <p:txBody>
          <a:bodyPr/>
          <a:lstStyle/>
          <a:p>
            <a:r>
              <a:rPr lang="en-US" dirty="0"/>
              <a:t>Who was involved?</a:t>
            </a:r>
          </a:p>
        </p:txBody>
      </p:sp>
      <p:sp>
        <p:nvSpPr>
          <p:cNvPr id="2" name="Content Placeholder 1"/>
          <p:cNvSpPr>
            <a:spLocks noGrp="1"/>
          </p:cNvSpPr>
          <p:nvPr>
            <p:ph idx="1"/>
          </p:nvPr>
        </p:nvSpPr>
        <p:spPr>
          <a:xfrm>
            <a:off x="1043492" y="1524000"/>
            <a:ext cx="7490908" cy="4800600"/>
          </a:xfrm>
        </p:spPr>
        <p:txBody>
          <a:bodyPr>
            <a:normAutofit fontScale="92500" lnSpcReduction="10000"/>
          </a:bodyPr>
          <a:lstStyle/>
          <a:p>
            <a:r>
              <a:rPr lang="en-US" u="sng" dirty="0" smtClean="0"/>
              <a:t>Guatemala</a:t>
            </a:r>
            <a:r>
              <a:rPr lang="en-US" dirty="0" smtClean="0"/>
              <a:t> </a:t>
            </a:r>
          </a:p>
          <a:p>
            <a:pPr lvl="1">
              <a:buFont typeface="Wingdings" pitchFamily="2" charset="2"/>
              <a:buChar char="v"/>
            </a:pPr>
            <a:r>
              <a:rPr lang="en-US" sz="2000" dirty="0" smtClean="0"/>
              <a:t>Jorge Ubico- The President of Guatemala (a dictator) who was forced to resign. His goal was to make Guatemala a strict military country.</a:t>
            </a:r>
          </a:p>
          <a:p>
            <a:pPr lvl="1">
              <a:buFont typeface="Wingdings" pitchFamily="2" charset="2"/>
              <a:buChar char="v"/>
            </a:pPr>
            <a:r>
              <a:rPr lang="en-US" sz="2000" dirty="0" smtClean="0"/>
              <a:t>Juan Jose Arevalo- The President after Ubico was removed from office. He was voted in</a:t>
            </a:r>
          </a:p>
          <a:p>
            <a:pPr lvl="1">
              <a:buFont typeface="Wingdings" pitchFamily="2" charset="2"/>
              <a:buChar char="v"/>
            </a:pPr>
            <a:r>
              <a:rPr lang="en-US" sz="2000" dirty="0" smtClean="0"/>
              <a:t>Jacobo Arbenz- The military general who was fired by Ubico and led the revolt to remove all of Ubico’s influence in the government.</a:t>
            </a:r>
          </a:p>
          <a:p>
            <a:r>
              <a:rPr lang="en-US" u="sng" dirty="0" smtClean="0"/>
              <a:t>U.S.A</a:t>
            </a:r>
            <a:endParaRPr lang="en-US" u="sng" dirty="0"/>
          </a:p>
          <a:p>
            <a:pPr lvl="1">
              <a:buFont typeface="Wingdings" pitchFamily="2" charset="2"/>
              <a:buChar char="v"/>
            </a:pPr>
            <a:r>
              <a:rPr lang="en-US" sz="2000" dirty="0" smtClean="0"/>
              <a:t>United Fruits Company- A fruit produce company in Central America that didn’t hesitate to use America’s political, and military prowess to gain large profits.  </a:t>
            </a:r>
          </a:p>
          <a:p>
            <a:pPr lvl="1">
              <a:buFont typeface="Wingdings" pitchFamily="2" charset="2"/>
              <a:buChar char="v"/>
            </a:pPr>
            <a:r>
              <a:rPr lang="en-US" sz="2000" dirty="0" smtClean="0"/>
              <a:t>CIA- Helped to overthrow President Arbenz when he began to carry out land reforms against the interests of the United Fruit Company.</a:t>
            </a:r>
            <a:endParaRPr lang="en-US" sz="2000" dirty="0"/>
          </a:p>
        </p:txBody>
      </p:sp>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36097567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685800"/>
            <a:ext cx="7024744" cy="914400"/>
          </a:xfrm>
        </p:spPr>
        <p:txBody>
          <a:bodyPr>
            <a:normAutofit/>
          </a:bodyPr>
          <a:lstStyle/>
          <a:p>
            <a:r>
              <a:rPr lang="en-US" dirty="0" smtClean="0"/>
              <a:t>US and USSR involvement</a:t>
            </a:r>
            <a:endParaRPr lang="en-US" dirty="0"/>
          </a:p>
        </p:txBody>
      </p:sp>
      <p:sp>
        <p:nvSpPr>
          <p:cNvPr id="3" name="Content Placeholder 2"/>
          <p:cNvSpPr>
            <a:spLocks noGrp="1"/>
          </p:cNvSpPr>
          <p:nvPr>
            <p:ph idx="1"/>
          </p:nvPr>
        </p:nvSpPr>
        <p:spPr>
          <a:xfrm>
            <a:off x="1043492" y="1600200"/>
            <a:ext cx="6777317" cy="4419600"/>
          </a:xfrm>
        </p:spPr>
        <p:txBody>
          <a:bodyPr>
            <a:normAutofit/>
          </a:bodyPr>
          <a:lstStyle/>
          <a:p>
            <a:r>
              <a:rPr lang="en-US" sz="2000" dirty="0" smtClean="0"/>
              <a:t>The U.S was involved in the Guatemalan Revolution because they had the United Fruits Company there and were hoping to influence Central America with it, but with the new land reforms being made by the new President Arbenz they were losing control. The changes made in Guatemala were influencing other countries around them and America was not going to lose it peacefully so a coup d'état was planned to take out the President and they succeeded.</a:t>
            </a:r>
            <a:endParaRPr lang="en-US" sz="2000"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Jorge Ubico</a:t>
            </a:r>
            <a:endParaRPr lang="en-US" dirty="0"/>
          </a:p>
        </p:txBody>
      </p:sp>
      <p:sp>
        <p:nvSpPr>
          <p:cNvPr id="4" name="Text Placeholder 3"/>
          <p:cNvSpPr>
            <a:spLocks noGrp="1"/>
          </p:cNvSpPr>
          <p:nvPr>
            <p:ph type="body" sz="half" idx="2"/>
          </p:nvPr>
        </p:nvSpPr>
        <p:spPr/>
        <p:txBody>
          <a:bodyPr/>
          <a:lstStyle/>
          <a:p>
            <a:r>
              <a:rPr lang="en-US" dirty="0" smtClean="0"/>
              <a:t>Dictator of Guatemala and was removed in 1944.</a:t>
            </a:r>
            <a:endParaRPr lang="en-US" dirty="0"/>
          </a:p>
        </p:txBody>
      </p:sp>
      <p:pic>
        <p:nvPicPr>
          <p:cNvPr id="1026" name="Picture 2" descr="General-Jorge-Ubico.jpg"/>
          <p:cNvPicPr>
            <a:picLocks noGrp="1" noChangeAspect="1" noChangeArrowheads="1"/>
          </p:cNvPicPr>
          <p:nvPr>
            <p:ph type="pic" idx="1"/>
          </p:nvPr>
        </p:nvPicPr>
        <p:blipFill>
          <a:blip r:embed="rId2"/>
          <a:srcRect l="14682" r="14682"/>
          <a:stretch>
            <a:fillRect/>
          </a:stretch>
        </p:blipFill>
        <p:spPr bwMode="auto">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7242048" cy="899160"/>
          </a:xfrm>
        </p:spPr>
        <p:txBody>
          <a:bodyPr>
            <a:normAutofit/>
          </a:bodyPr>
          <a:lstStyle/>
          <a:p>
            <a:pPr algn="ctr"/>
            <a:r>
              <a:rPr lang="en-US" sz="3000" dirty="0" smtClean="0"/>
              <a:t>Congo Crisis</a:t>
            </a:r>
            <a:endParaRPr lang="en-US" sz="3000" dirty="0"/>
          </a:p>
        </p:txBody>
      </p:sp>
      <p:sp>
        <p:nvSpPr>
          <p:cNvPr id="2" name="Content Placeholder 1"/>
          <p:cNvSpPr>
            <a:spLocks noGrp="1"/>
          </p:cNvSpPr>
          <p:nvPr>
            <p:ph idx="4294967295"/>
          </p:nvPr>
        </p:nvSpPr>
        <p:spPr>
          <a:xfrm>
            <a:off x="304800" y="1143000"/>
            <a:ext cx="8229600" cy="4970462"/>
          </a:xfrm>
        </p:spPr>
        <p:txBody>
          <a:bodyPr>
            <a:normAutofit fontScale="92500" lnSpcReduction="10000"/>
          </a:bodyPr>
          <a:lstStyle/>
          <a:p>
            <a:r>
              <a:rPr lang="en-US" dirty="0" smtClean="0"/>
              <a:t>Who was involved?</a:t>
            </a:r>
          </a:p>
          <a:p>
            <a:pPr lvl="1">
              <a:buFont typeface="Courier New" pitchFamily="49" charset="0"/>
              <a:buChar char="o"/>
            </a:pPr>
            <a:r>
              <a:rPr lang="en-US" sz="2000" dirty="0" smtClean="0"/>
              <a:t>Congo</a:t>
            </a:r>
          </a:p>
          <a:p>
            <a:pPr lvl="3">
              <a:buClr>
                <a:schemeClr val="bg2">
                  <a:lumMod val="50000"/>
                </a:schemeClr>
              </a:buClr>
              <a:buSzPct val="120000"/>
              <a:buFont typeface="Wingdings" pitchFamily="2" charset="2"/>
              <a:buChar char="Ø"/>
            </a:pPr>
            <a:r>
              <a:rPr lang="en-US" sz="1600" dirty="0" smtClean="0"/>
              <a:t>The Congolese men in the army mutinied against the remaining white officers that lead the Congolese army and attacked the Belgian officers. </a:t>
            </a:r>
          </a:p>
          <a:p>
            <a:pPr lvl="1">
              <a:buClr>
                <a:schemeClr val="bg2">
                  <a:lumMod val="50000"/>
                </a:schemeClr>
              </a:buClr>
              <a:buSzPct val="114000"/>
              <a:buFont typeface="Courier New" pitchFamily="49" charset="0"/>
              <a:buChar char="o"/>
            </a:pPr>
            <a:r>
              <a:rPr lang="en-US" sz="2000" dirty="0" smtClean="0"/>
              <a:t> Katanga </a:t>
            </a:r>
            <a:endParaRPr lang="en-US" sz="2000" dirty="0"/>
          </a:p>
          <a:p>
            <a:pPr lvl="3">
              <a:buClr>
                <a:schemeClr val="bg2">
                  <a:lumMod val="50000"/>
                </a:schemeClr>
              </a:buClr>
              <a:buSzPct val="120000"/>
              <a:buFont typeface="Wingdings" pitchFamily="2" charset="2"/>
              <a:buChar char="Ø"/>
            </a:pPr>
            <a:r>
              <a:rPr lang="en-US" sz="1600" dirty="0" smtClean="0"/>
              <a:t>Katanga which was a country in Southern Congo broke away from the rest of Congo. The leader of Katanga, was </a:t>
            </a:r>
            <a:r>
              <a:rPr lang="en-US" sz="1600" dirty="0" err="1" smtClean="0"/>
              <a:t>Tshombe</a:t>
            </a:r>
            <a:r>
              <a:rPr lang="en-US" sz="1600" dirty="0" smtClean="0"/>
              <a:t> who led them to being independent. </a:t>
            </a:r>
          </a:p>
          <a:p>
            <a:pPr lvl="1">
              <a:buClr>
                <a:schemeClr val="bg2">
                  <a:lumMod val="50000"/>
                </a:schemeClr>
              </a:buClr>
              <a:buSzPct val="114000"/>
              <a:buFont typeface="Courier New" pitchFamily="49" charset="0"/>
              <a:buChar char="o"/>
            </a:pPr>
            <a:r>
              <a:rPr lang="en-US" sz="2000" dirty="0" smtClean="0"/>
              <a:t>United Nations </a:t>
            </a:r>
          </a:p>
          <a:p>
            <a:pPr lvl="3">
              <a:buClr>
                <a:schemeClr val="bg2">
                  <a:lumMod val="50000"/>
                </a:schemeClr>
              </a:buClr>
              <a:buSzPct val="120000"/>
              <a:buFont typeface="Wingdings" pitchFamily="2" charset="2"/>
              <a:buChar char="Ø"/>
            </a:pPr>
            <a:r>
              <a:rPr lang="en-US" sz="1600" dirty="0" smtClean="0"/>
              <a:t>UN became involved because the Prime Minister, Lumumba appealed to the UN. The UN responded to his  appeal and helped them restore order by sending an army. </a:t>
            </a:r>
          </a:p>
          <a:p>
            <a:pPr lvl="1">
              <a:buFont typeface="Courier New" pitchFamily="49" charset="0"/>
              <a:buChar char="o"/>
            </a:pPr>
            <a:r>
              <a:rPr lang="en-US" sz="2000" dirty="0"/>
              <a:t> </a:t>
            </a:r>
            <a:r>
              <a:rPr lang="en-US" sz="2000" dirty="0" smtClean="0"/>
              <a:t>The Soviet Union </a:t>
            </a:r>
          </a:p>
          <a:p>
            <a:pPr lvl="3">
              <a:buClr>
                <a:schemeClr val="bg2">
                  <a:lumMod val="50000"/>
                </a:schemeClr>
              </a:buClr>
              <a:buFont typeface="Wingdings" pitchFamily="2" charset="2"/>
              <a:buChar char="Ø"/>
            </a:pPr>
            <a:r>
              <a:rPr lang="en-US" sz="1600" dirty="0" smtClean="0"/>
              <a:t>USSR became involved in Congo because the USSR wanted to show itself to be </a:t>
            </a:r>
            <a:r>
              <a:rPr lang="en-US" sz="1600" dirty="0"/>
              <a:t>a friend of </a:t>
            </a:r>
            <a:r>
              <a:rPr lang="en-US" sz="1600" dirty="0" smtClean="0"/>
              <a:t>Congo and </a:t>
            </a:r>
            <a:r>
              <a:rPr lang="en-US" sz="1600" dirty="0"/>
              <a:t>it strongly supported </a:t>
            </a:r>
            <a:r>
              <a:rPr lang="en-US" sz="1600" dirty="0" smtClean="0"/>
              <a:t>Lumumba. </a:t>
            </a:r>
          </a:p>
          <a:p>
            <a:pPr lvl="1">
              <a:buFont typeface="Courier New" pitchFamily="49" charset="0"/>
              <a:buChar char="o"/>
            </a:pPr>
            <a:r>
              <a:rPr lang="en-US" sz="2000" dirty="0"/>
              <a:t> </a:t>
            </a:r>
            <a:r>
              <a:rPr lang="en-US" sz="2000" dirty="0" smtClean="0"/>
              <a:t>United States:</a:t>
            </a:r>
          </a:p>
          <a:p>
            <a:pPr lvl="3">
              <a:buClr>
                <a:schemeClr val="bg2">
                  <a:lumMod val="50000"/>
                </a:schemeClr>
              </a:buClr>
              <a:buFont typeface="Wingdings" pitchFamily="2" charset="2"/>
              <a:buChar char="Ø"/>
            </a:pPr>
            <a:r>
              <a:rPr lang="en-US" sz="1600" dirty="0"/>
              <a:t>US government gave secret support to </a:t>
            </a:r>
            <a:r>
              <a:rPr lang="en-US" sz="1600" dirty="0" smtClean="0"/>
              <a:t>Mobutu (army officer who overthrew Lumumba)  </a:t>
            </a:r>
            <a:r>
              <a:rPr lang="en-US" sz="1600" dirty="0"/>
              <a:t>in his bid for power because they thought that he would be more pro-Western than Lumumba.</a:t>
            </a:r>
            <a:endParaRPr lang="en-US" sz="1600" dirty="0" smtClean="0"/>
          </a:p>
        </p:txBody>
      </p:sp>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362658465"/>
      </p:ext>
    </p:extLst>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0"/>
            <a:ext cx="7024744" cy="762000"/>
          </a:xfrm>
        </p:spPr>
        <p:txBody>
          <a:bodyPr>
            <a:normAutofit/>
          </a:bodyPr>
          <a:lstStyle/>
          <a:p>
            <a:r>
              <a:rPr lang="en-US" dirty="0" smtClean="0"/>
              <a:t>What happened?</a:t>
            </a:r>
            <a:endParaRPr lang="en-US" dirty="0"/>
          </a:p>
        </p:txBody>
      </p:sp>
      <p:sp>
        <p:nvSpPr>
          <p:cNvPr id="3" name="Content Placeholder 2"/>
          <p:cNvSpPr>
            <a:spLocks noGrp="1"/>
          </p:cNvSpPr>
          <p:nvPr>
            <p:ph idx="1"/>
          </p:nvPr>
        </p:nvSpPr>
        <p:spPr>
          <a:xfrm>
            <a:off x="1043492" y="1600200"/>
            <a:ext cx="6777317" cy="4232429"/>
          </a:xfrm>
        </p:spPr>
        <p:txBody>
          <a:bodyPr>
            <a:normAutofit fontScale="85000" lnSpcReduction="20000"/>
          </a:bodyPr>
          <a:lstStyle/>
          <a:p>
            <a:r>
              <a:rPr lang="en-US" dirty="0" smtClean="0"/>
              <a:t>In 1931 a dictator, Jorge Ubico, took over and made Guatemala communist. Ubico was overthrown in 1944 by Jacobo Arbenz who led the revolt against Ubico. Afterwards, Juan Arevalo was elected as the President. As tensions grew between Arevalo and Arbenz, Arevalo was killed by someone that no one figure out.</a:t>
            </a:r>
          </a:p>
          <a:p>
            <a:r>
              <a:rPr lang="en-US" dirty="0" smtClean="0"/>
              <a:t>After that Arbenz became President and created several land reforms that America didn’t approve of so this President was thrown out as well.</a:t>
            </a:r>
            <a:endParaRPr lang="en-US" dirty="0"/>
          </a:p>
        </p:txBody>
      </p:sp>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3435034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When?</a:t>
            </a:r>
            <a:endParaRPr lang="en-US" dirty="0"/>
          </a:p>
        </p:txBody>
      </p:sp>
      <p:sp>
        <p:nvSpPr>
          <p:cNvPr id="3" name="Content Placeholder 2"/>
          <p:cNvSpPr>
            <a:spLocks noGrp="1"/>
          </p:cNvSpPr>
          <p:nvPr>
            <p:ph idx="1"/>
          </p:nvPr>
        </p:nvSpPr>
        <p:spPr/>
        <p:txBody>
          <a:bodyPr/>
          <a:lstStyle/>
          <a:p>
            <a:r>
              <a:rPr lang="en-US" dirty="0" smtClean="0"/>
              <a:t>The revolution started in Guatemala in 1944.</a:t>
            </a:r>
          </a:p>
          <a:p>
            <a:endParaRPr lang="en-US" dirty="0"/>
          </a:p>
        </p:txBody>
      </p:sp>
      <p:pic>
        <p:nvPicPr>
          <p:cNvPr id="2050" name="Picture 2"/>
          <p:cNvPicPr>
            <a:picLocks noChangeAspect="1" noChangeArrowheads="1"/>
          </p:cNvPicPr>
          <p:nvPr/>
        </p:nvPicPr>
        <p:blipFill>
          <a:blip r:embed="rId2">
            <a:grayscl/>
            <a:extLst>
              <a:ext uri="{BEBA8EAE-BF5A-486C-A8C5-ECC9F3942E4B}">
                <a14:imgProps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14:imgLayer r:embed="rId3">
                    <a14:imgEffect>
                      <a14:sharpenSoften amount="50000"/>
                    </a14:imgEffect>
                  </a14:imgLayer>
                </a14:imgProps>
              </a:ex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val="0"/>
              </a:ext>
            </a:extLst>
          </a:blip>
          <a:srcRect/>
          <a:stretch>
            <a:fillRect/>
          </a:stretch>
        </p:blipFill>
        <p:spPr bwMode="auto">
          <a:xfrm>
            <a:off x="3708872" y="2819400"/>
            <a:ext cx="4768378" cy="358140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chemeClr val="tx1"/>
                </a:solidFill>
                <a:miter lim="800000"/>
                <a:headEnd/>
                <a:tailEnd/>
              </a14:hiddenLine>
            </a:ext>
          </a:extLst>
        </p:spPr>
      </p:pic>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8030566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62000"/>
            <a:ext cx="7024744" cy="609600"/>
          </a:xfrm>
        </p:spPr>
        <p:txBody>
          <a:bodyPr>
            <a:normAutofit fontScale="90000"/>
          </a:bodyPr>
          <a:lstStyle/>
          <a:p>
            <a:r>
              <a:rPr lang="en-US" dirty="0" smtClean="0"/>
              <a:t>Why?</a:t>
            </a:r>
            <a:endParaRPr lang="en-US" dirty="0"/>
          </a:p>
        </p:txBody>
      </p:sp>
      <p:sp>
        <p:nvSpPr>
          <p:cNvPr id="3" name="Content Placeholder 2"/>
          <p:cNvSpPr>
            <a:spLocks noGrp="1"/>
          </p:cNvSpPr>
          <p:nvPr>
            <p:ph idx="1"/>
          </p:nvPr>
        </p:nvSpPr>
        <p:spPr>
          <a:xfrm>
            <a:off x="1043492" y="1524000"/>
            <a:ext cx="6777317" cy="4308629"/>
          </a:xfrm>
        </p:spPr>
        <p:txBody>
          <a:bodyPr>
            <a:normAutofit fontScale="92500" lnSpcReduction="20000"/>
          </a:bodyPr>
          <a:lstStyle/>
          <a:p>
            <a:r>
              <a:rPr lang="en-US" dirty="0" smtClean="0"/>
              <a:t>The turning point of the Guatemalan Revolution could be when there was a coup d'état to overthrow President Arbenz because it shows that the fighting will continue unless both the U.S and Guatemala get what they both desire. Guatemala’s citizens and people overthrew President Jorge because they disliked him and his policies. The U.S also overthrew President Arbenz because he was doing something that the U.S disliked as well.</a:t>
            </a:r>
            <a:endParaRPr lang="en-US" dirty="0"/>
          </a:p>
        </p:txBody>
      </p:sp>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28276388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62000"/>
            <a:ext cx="7024744" cy="1143000"/>
          </a:xfrm>
        </p:spPr>
        <p:txBody>
          <a:bodyPr>
            <a:normAutofit fontScale="90000"/>
          </a:bodyPr>
          <a:lstStyle/>
          <a:p>
            <a:r>
              <a:rPr lang="en-US" dirty="0" smtClean="0"/>
              <a:t>How? (Impact on the balance between the US and ASSR)</a:t>
            </a:r>
            <a:endParaRPr lang="en-US" dirty="0"/>
          </a:p>
        </p:txBody>
      </p:sp>
      <p:sp>
        <p:nvSpPr>
          <p:cNvPr id="3" name="Content Placeholder 2"/>
          <p:cNvSpPr>
            <a:spLocks noGrp="1"/>
          </p:cNvSpPr>
          <p:nvPr>
            <p:ph idx="1"/>
          </p:nvPr>
        </p:nvSpPr>
        <p:spPr>
          <a:xfrm>
            <a:off x="1043492" y="1905000"/>
            <a:ext cx="6777317" cy="3927629"/>
          </a:xfrm>
        </p:spPr>
        <p:txBody>
          <a:bodyPr>
            <a:normAutofit fontScale="92500"/>
          </a:bodyPr>
          <a:lstStyle/>
          <a:p>
            <a:r>
              <a:rPr lang="en-US" dirty="0" smtClean="0"/>
              <a:t>This impacted the balance between the U.S and the U.S.S.R was shifted because Guatemala used to be a communist country but after the coups, it had become agrarian based economy. Another country was put in favor of capitalism and therefore that became an addition to America’s influence.</a:t>
            </a:r>
            <a:endParaRPr lang="en-US" dirty="0"/>
          </a:p>
        </p:txBody>
      </p:sp>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41137988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Iranian Revolution (1953)</a:t>
            </a:r>
            <a:endParaRPr lang="en-US" dirty="0"/>
          </a:p>
        </p:txBody>
      </p:sp>
      <p:sp>
        <p:nvSpPr>
          <p:cNvPr id="3" name="Subtitle 2"/>
          <p:cNvSpPr>
            <a:spLocks noGrp="1"/>
          </p:cNvSpPr>
          <p:nvPr>
            <p:ph type="subTitle" idx="1"/>
          </p:nvPr>
        </p:nvSpPr>
        <p:spPr/>
        <p:txBody>
          <a:bodyPr>
            <a:normAutofit lnSpcReduction="10000"/>
          </a:bodyPr>
          <a:lstStyle/>
          <a:p>
            <a:r>
              <a:rPr lang="en-US" dirty="0" err="1" smtClean="0"/>
              <a:t>Lina</a:t>
            </a:r>
            <a:r>
              <a:rPr lang="en-US" dirty="0" smtClean="0"/>
              <a:t> </a:t>
            </a:r>
            <a:r>
              <a:rPr lang="en-US" dirty="0" err="1" smtClean="0"/>
              <a:t>Alhanshali</a:t>
            </a:r>
            <a:endParaRPr lang="en-US" dirty="0" smtClean="0"/>
          </a:p>
          <a:p>
            <a:r>
              <a:rPr lang="en-US" dirty="0" smtClean="0"/>
              <a:t>03.20.13</a:t>
            </a:r>
          </a:p>
          <a:p>
            <a:r>
              <a:rPr lang="en-US" dirty="0" smtClean="0"/>
              <a:t>APUSH</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19200"/>
            <a:ext cx="8229600" cy="1828800"/>
          </a:xfrm>
        </p:spPr>
        <p:txBody>
          <a:bodyPr>
            <a:noAutofit/>
          </a:bodyPr>
          <a:lstStyle/>
          <a:p>
            <a:r>
              <a:rPr lang="en-US" sz="1800" b="1" dirty="0" smtClean="0"/>
              <a:t>Britain was unhappy that Iran nationalized its oil industry so they pressed the United States to join them in an operation to remove Iran’s democratically elected Prime Minister Mohammed </a:t>
            </a:r>
            <a:r>
              <a:rPr lang="en-US" sz="1800" b="1" dirty="0" err="1" smtClean="0"/>
              <a:t>Mossadegh</a:t>
            </a:r>
            <a:r>
              <a:rPr lang="en-US" sz="1800" b="1" dirty="0" smtClean="0"/>
              <a:t>.</a:t>
            </a:r>
            <a:br>
              <a:rPr lang="en-US" sz="1800" b="1" dirty="0" smtClean="0"/>
            </a:br>
            <a:r>
              <a:rPr lang="en-US" sz="1800" b="1" dirty="0" smtClean="0"/>
              <a:t>Even though for a long time the US denied its involvement it played a significant role in the overthrow of this popular prime minister because it organized and lead this coup d’état.</a:t>
            </a:r>
            <a:r>
              <a:rPr lang="en-US" sz="1600" dirty="0" smtClean="0"/>
              <a:t/>
            </a:r>
            <a:br>
              <a:rPr lang="en-US" sz="1600" dirty="0" smtClean="0"/>
            </a:br>
            <a:endParaRPr lang="en-US" sz="1600" dirty="0"/>
          </a:p>
        </p:txBody>
      </p:sp>
      <p:pic>
        <p:nvPicPr>
          <p:cNvPr id="1026" name="Picture 2" descr="http://www.nndb.com/people/678/000120318/mohammed-mossadegh-1.jpg"/>
          <p:cNvPicPr>
            <a:picLocks noChangeAspect="1" noChangeArrowheads="1"/>
          </p:cNvPicPr>
          <p:nvPr/>
        </p:nvPicPr>
        <p:blipFill>
          <a:blip r:embed="rId2" cstate="print"/>
          <a:srcRect/>
          <a:stretch>
            <a:fillRect/>
          </a:stretch>
        </p:blipFill>
        <p:spPr bwMode="auto">
          <a:xfrm>
            <a:off x="2209800" y="3048000"/>
            <a:ext cx="2667000" cy="30480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43000"/>
            <a:ext cx="8458200" cy="1905000"/>
          </a:xfrm>
        </p:spPr>
        <p:txBody>
          <a:bodyPr>
            <a:noAutofit/>
          </a:bodyPr>
          <a:lstStyle/>
          <a:p>
            <a:r>
              <a:rPr lang="en-US" sz="2000" b="1" dirty="0" smtClean="0"/>
              <a:t>The CIA joined by military and police forces equipped with tanks sacked offices and newspapers aligned with Prime Minister Mohammed and his advisers. They also had a propaganda campaign against him.</a:t>
            </a:r>
            <a:br>
              <a:rPr lang="en-US" sz="2000" b="1" dirty="0" smtClean="0"/>
            </a:br>
            <a:r>
              <a:rPr lang="en-US" sz="2000" b="1" dirty="0" smtClean="0"/>
              <a:t>There were many clashes with Mohamed’s supporters but the most violent was the one that happened in front of the Prime Minister’s home in which 200 people were killed. </a:t>
            </a:r>
            <a:br>
              <a:rPr lang="en-US" sz="2000" b="1" dirty="0" smtClean="0"/>
            </a:br>
            <a:endParaRPr lang="en-US" sz="2000" b="1" dirty="0"/>
          </a:p>
        </p:txBody>
      </p:sp>
      <p:pic>
        <p:nvPicPr>
          <p:cNvPr id="3" name="Picture 2" descr="https://encrypted-tbn1.gstatic.com/images?q=tbn:ANd9GcS6wjfP4SdG1nvkHwKsjoxVy7i4kTK-ZoYsoOrkOTHGxZkRUQn-WA"/>
          <p:cNvPicPr/>
          <p:nvPr/>
        </p:nvPicPr>
        <p:blipFill>
          <a:blip r:embed="rId2" cstate="print"/>
          <a:srcRect/>
          <a:stretch>
            <a:fillRect/>
          </a:stretch>
        </p:blipFill>
        <p:spPr bwMode="auto">
          <a:xfrm>
            <a:off x="1143000" y="3200400"/>
            <a:ext cx="4572000" cy="304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219200"/>
            <a:ext cx="8305800" cy="1143000"/>
          </a:xfrm>
        </p:spPr>
        <p:txBody>
          <a:bodyPr>
            <a:normAutofit/>
          </a:bodyPr>
          <a:lstStyle/>
          <a:p>
            <a:r>
              <a:rPr lang="en-US" sz="2400" b="1" dirty="0" smtClean="0"/>
              <a:t>The United States sponsored coup </a:t>
            </a:r>
            <a:r>
              <a:rPr lang="en-US" sz="2400" b="1" dirty="0" err="1" smtClean="0"/>
              <a:t>d’etat</a:t>
            </a:r>
            <a:r>
              <a:rPr lang="en-US" sz="2400" b="1" dirty="0" smtClean="0"/>
              <a:t> in Iran on August, 19, 1953 </a:t>
            </a:r>
            <a:endParaRPr lang="en-US" sz="2400" b="1" dirty="0"/>
          </a:p>
        </p:txBody>
      </p:sp>
      <p:pic>
        <p:nvPicPr>
          <p:cNvPr id="3" name="Picture 2" descr="https://encrypted-tbn3.gstatic.com/images?q=tbn:ANd9GcQpXKNQfFtE0B2Mz10sHP0xx2ka5goDxfMtpULr5plpeFWw7ack"/>
          <p:cNvPicPr/>
          <p:nvPr/>
        </p:nvPicPr>
        <p:blipFill>
          <a:blip r:embed="rId2" cstate="print"/>
          <a:srcRect/>
          <a:stretch>
            <a:fillRect/>
          </a:stretch>
        </p:blipFill>
        <p:spPr bwMode="auto">
          <a:xfrm>
            <a:off x="381000" y="3124200"/>
            <a:ext cx="3276600" cy="2514600"/>
          </a:xfrm>
          <a:prstGeom prst="rect">
            <a:avLst/>
          </a:prstGeom>
          <a:noFill/>
          <a:ln w="9525">
            <a:noFill/>
            <a:miter lim="800000"/>
            <a:headEnd/>
            <a:tailEnd/>
          </a:ln>
        </p:spPr>
      </p:pic>
      <p:pic>
        <p:nvPicPr>
          <p:cNvPr id="3074" name="Picture 2" descr="http://www.eoearth.org/files/194201_194300/194291/ir-map.gif"/>
          <p:cNvPicPr>
            <a:picLocks noChangeAspect="1" noChangeArrowheads="1"/>
          </p:cNvPicPr>
          <p:nvPr/>
        </p:nvPicPr>
        <p:blipFill>
          <a:blip r:embed="rId3" cstate="print"/>
          <a:srcRect/>
          <a:stretch>
            <a:fillRect/>
          </a:stretch>
        </p:blipFill>
        <p:spPr bwMode="auto">
          <a:xfrm>
            <a:off x="4572000" y="2667000"/>
            <a:ext cx="3124200" cy="3352801"/>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800" b="1" dirty="0" smtClean="0"/>
              <a:t>The major turning pint in the conflict is the clash that happened with supporters of Mohammed and the CIA. The CIA noticed that it might need to be  more violent in order to quickly overthrow the government and win this revolution.</a:t>
            </a:r>
            <a:endParaRPr lang="en-US" sz="1800" b="1" dirty="0"/>
          </a:p>
        </p:txBody>
      </p:sp>
      <p:pic>
        <p:nvPicPr>
          <p:cNvPr id="2050" name="Picture 2" descr="http://unsilentgeneration.files.wordpress.com/2009/06/iran-1953.jpg?w=240&amp;h=180"/>
          <p:cNvPicPr>
            <a:picLocks noChangeAspect="1" noChangeArrowheads="1"/>
          </p:cNvPicPr>
          <p:nvPr/>
        </p:nvPicPr>
        <p:blipFill>
          <a:blip r:embed="rId2" cstate="print"/>
          <a:srcRect/>
          <a:stretch>
            <a:fillRect/>
          </a:stretch>
        </p:blipFill>
        <p:spPr bwMode="auto">
          <a:xfrm>
            <a:off x="609600" y="2647950"/>
            <a:ext cx="3124200" cy="211455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8077200" cy="2743200"/>
          </a:xfrm>
        </p:spPr>
        <p:txBody>
          <a:bodyPr>
            <a:normAutofit fontScale="90000"/>
          </a:bodyPr>
          <a:lstStyle/>
          <a:p>
            <a:r>
              <a:rPr lang="en-US" sz="2000" b="1" dirty="0" smtClean="0"/>
              <a:t>This battle impacted the balance of power between the United States and the soviet Union in that the United States gained more power.   After they removed Mohammed from power they replaced him with a U.S. supported Iranian general. From that, they established an Iranian government that they could control.  Iran's oil shares are dominated by the United States and Great Britain. After the Shah was placed the oil industry was denationalized and that ended the British oil Embargo against Iran. Oil revenue significantly increased. So by overthrowing the government, the U.S. gained a lot of power from Iran's oil resources which they controlled. This revolution also ended the fear of a communist take over in Iran and prevented the Soviet Union  from becoming allies with Iran.</a:t>
            </a:r>
            <a:endParaRPr lang="en-US" sz="2000" b="1" dirty="0"/>
          </a:p>
        </p:txBody>
      </p:sp>
      <p:pic>
        <p:nvPicPr>
          <p:cNvPr id="1026" name="Picture 2" descr="http://upload.wikimedia.org/wikipedia/commons/thumb/6/63/Fazlollah_zahedi.jpg/220px-Fazlollah_zahedi.jpg"/>
          <p:cNvPicPr>
            <a:picLocks noChangeAspect="1" noChangeArrowheads="1"/>
          </p:cNvPicPr>
          <p:nvPr/>
        </p:nvPicPr>
        <p:blipFill>
          <a:blip r:embed="rId2" cstate="print"/>
          <a:srcRect/>
          <a:stretch>
            <a:fillRect/>
          </a:stretch>
        </p:blipFill>
        <p:spPr bwMode="auto">
          <a:xfrm>
            <a:off x="1143000" y="3886200"/>
            <a:ext cx="2095500" cy="2809876"/>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1600200" y="381000"/>
            <a:ext cx="8183880" cy="1051560"/>
          </a:xfrm>
        </p:spPr>
        <p:txBody>
          <a:bodyPr/>
          <a:lstStyle/>
          <a:p>
            <a:r>
              <a:rPr lang="en-US" dirty="0" smtClean="0"/>
              <a:t> Angolan Civil War</a:t>
            </a:r>
            <a:endParaRPr lang="en-US" dirty="0"/>
          </a:p>
        </p:txBody>
      </p:sp>
      <p:sp>
        <p:nvSpPr>
          <p:cNvPr id="2" name="Content Placeholder 1"/>
          <p:cNvSpPr>
            <a:spLocks noGrp="1"/>
          </p:cNvSpPr>
          <p:nvPr>
            <p:ph idx="1"/>
          </p:nvPr>
        </p:nvSpPr>
        <p:spPr>
          <a:xfrm>
            <a:off x="457200" y="1600200"/>
            <a:ext cx="8183880" cy="4187952"/>
          </a:xfrm>
        </p:spPr>
        <p:txBody>
          <a:bodyPr>
            <a:normAutofit fontScale="70000" lnSpcReduction="20000"/>
          </a:bodyPr>
          <a:lstStyle/>
          <a:p>
            <a:r>
              <a:rPr lang="en-US" dirty="0" smtClean="0"/>
              <a:t>Who was involved?</a:t>
            </a:r>
          </a:p>
          <a:p>
            <a:pPr lvl="1">
              <a:buFont typeface="Wingdings" pitchFamily="2" charset="2"/>
              <a:buChar char="Ø"/>
            </a:pPr>
            <a:r>
              <a:rPr lang="en-US" dirty="0" smtClean="0"/>
              <a:t>Angola</a:t>
            </a:r>
          </a:p>
          <a:p>
            <a:pPr lvl="2"/>
            <a:r>
              <a:rPr lang="en-US" dirty="0" smtClean="0"/>
              <a:t>They were fighting against Portugal in order to control Angola, and gain independence.</a:t>
            </a:r>
          </a:p>
          <a:p>
            <a:pPr lvl="1">
              <a:buFont typeface="Wingdings" pitchFamily="2" charset="2"/>
              <a:buChar char="Ø"/>
            </a:pPr>
            <a:r>
              <a:rPr lang="en-US" dirty="0" smtClean="0"/>
              <a:t>MPLA</a:t>
            </a:r>
          </a:p>
          <a:p>
            <a:pPr lvl="2"/>
            <a:r>
              <a:rPr lang="en-US" dirty="0" smtClean="0"/>
              <a:t> (Popular Movement for the Liberation of Angola's) was a Marxist organization led </a:t>
            </a:r>
            <a:r>
              <a:rPr lang="en-US" dirty="0" err="1" smtClean="0"/>
              <a:t>Agostinho</a:t>
            </a:r>
            <a:r>
              <a:rPr lang="en-US" dirty="0" smtClean="0"/>
              <a:t> </a:t>
            </a:r>
            <a:r>
              <a:rPr lang="en-US" dirty="0" err="1" smtClean="0"/>
              <a:t>Neto</a:t>
            </a:r>
            <a:r>
              <a:rPr lang="en-US" dirty="0" smtClean="0"/>
              <a:t>. </a:t>
            </a:r>
          </a:p>
          <a:p>
            <a:pPr lvl="1">
              <a:buFont typeface="Wingdings" pitchFamily="2" charset="2"/>
              <a:buChar char="Ø"/>
            </a:pPr>
            <a:r>
              <a:rPr lang="en-US" dirty="0" smtClean="0"/>
              <a:t>FNLA</a:t>
            </a:r>
          </a:p>
          <a:p>
            <a:pPr lvl="2"/>
            <a:r>
              <a:rPr lang="en-US" dirty="0" smtClean="0"/>
              <a:t>The National Front for the Liberation of Angola was led by Holden Roberto</a:t>
            </a:r>
          </a:p>
          <a:p>
            <a:pPr lvl="1">
              <a:buFont typeface="Wingdings" pitchFamily="2" charset="2"/>
              <a:buChar char="Ø"/>
            </a:pPr>
            <a:r>
              <a:rPr lang="en-US" dirty="0" smtClean="0"/>
              <a:t>UNITA</a:t>
            </a:r>
          </a:p>
          <a:p>
            <a:pPr lvl="2">
              <a:buFont typeface="Courier New" pitchFamily="49" charset="0"/>
              <a:buChar char="o"/>
            </a:pPr>
            <a:r>
              <a:rPr lang="en-US" dirty="0" smtClean="0"/>
              <a:t>The National Union for the Total Independence of Angola was led by Jonas </a:t>
            </a:r>
            <a:r>
              <a:rPr lang="en-US" dirty="0" err="1" smtClean="0"/>
              <a:t>Savimbi</a:t>
            </a:r>
            <a:r>
              <a:rPr lang="en-US" dirty="0" smtClean="0"/>
              <a:t> </a:t>
            </a:r>
          </a:p>
          <a:p>
            <a:pPr lvl="1">
              <a:buFont typeface="Wingdings" pitchFamily="2" charset="2"/>
              <a:buChar char="Ø"/>
            </a:pPr>
            <a:r>
              <a:rPr lang="en-US" dirty="0" smtClean="0"/>
              <a:t>  The United States </a:t>
            </a:r>
          </a:p>
          <a:p>
            <a:pPr lvl="2">
              <a:buClr>
                <a:schemeClr val="bg2">
                  <a:lumMod val="50000"/>
                </a:schemeClr>
              </a:buClr>
              <a:buFont typeface="Courier New" pitchFamily="49" charset="0"/>
              <a:buChar char="o"/>
            </a:pPr>
            <a:r>
              <a:rPr lang="en-US" dirty="0" smtClean="0"/>
              <a:t>supplied aid and training for both the FNLA and UNITA</a:t>
            </a:r>
          </a:p>
          <a:p>
            <a:pPr lvl="1">
              <a:buFont typeface="Wingdings" pitchFamily="2" charset="2"/>
              <a:buChar char="Ø"/>
            </a:pPr>
            <a:r>
              <a:rPr lang="en-US" dirty="0" smtClean="0"/>
              <a:t> Soviet Union</a:t>
            </a:r>
          </a:p>
          <a:p>
            <a:pPr lvl="2">
              <a:buFont typeface="Courier New" pitchFamily="49" charset="0"/>
              <a:buChar char="o"/>
            </a:pPr>
            <a:r>
              <a:rPr lang="en-US" dirty="0" smtClean="0"/>
              <a:t>The Soviet Union provided military training and equipment for the MPLA.</a:t>
            </a:r>
          </a:p>
          <a:p>
            <a:pPr lvl="2">
              <a:buFont typeface="Courier New" pitchFamily="49" charset="0"/>
              <a:buChar char="o"/>
            </a:pPr>
            <a:endParaRPr lang="en-US" dirty="0" smtClean="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3" name="Picture 2"/>
          <p:cNvPicPr>
            <a:picLocks noChangeAspect="1" noChangeArrowheads="1"/>
          </p:cNvPicPr>
          <p:nvPr/>
        </p:nvPicPr>
        <p:blipFill>
          <a:blip r:embed="rId2"/>
          <a:srcRect/>
          <a:stretch>
            <a:fillRect/>
          </a:stretch>
        </p:blipFill>
        <p:spPr bwMode="auto">
          <a:xfrm>
            <a:off x="0" y="-26988"/>
            <a:ext cx="9144000" cy="6848476"/>
          </a:xfrm>
          <a:prstGeom prst="rect">
            <a:avLst/>
          </a:prstGeom>
          <a:noFill/>
          <a:ln w="9525">
            <a:noFill/>
            <a:miter lim="800000"/>
            <a:headEnd/>
            <a:tailEnd/>
          </a:ln>
        </p:spPr>
      </p:pic>
      <p:sp>
        <p:nvSpPr>
          <p:cNvPr id="2" name="Title 1"/>
          <p:cNvSpPr>
            <a:spLocks noGrp="1"/>
          </p:cNvSpPr>
          <p:nvPr>
            <p:ph type="ctrTitle"/>
          </p:nvPr>
        </p:nvSpPr>
        <p:spPr>
          <a:xfrm>
            <a:off x="381000" y="152400"/>
            <a:ext cx="7772400" cy="1470025"/>
          </a:xfrm>
        </p:spPr>
        <p:txBody>
          <a:bodyPr>
            <a:normAutofit/>
          </a:bodyPr>
          <a:lstStyle/>
          <a:p>
            <a:r>
              <a:rPr lang="en-US" b="1" smtClean="0">
                <a:solidFill>
                  <a:schemeClr val="hlink"/>
                </a:solidFill>
                <a:effectLst>
                  <a:outerShdw blurRad="38100" dist="38100" dir="2700000" algn="tl">
                    <a:srgbClr val="C0C0C0"/>
                  </a:outerShdw>
                </a:effectLst>
              </a:rPr>
              <a:t>Nicaraguan Revolution</a:t>
            </a:r>
            <a:r>
              <a:rPr lang="en-US" b="1" smtClean="0">
                <a:solidFill>
                  <a:schemeClr val="hlink"/>
                </a:solidFill>
              </a:rPr>
              <a:t/>
            </a:r>
            <a:br>
              <a:rPr lang="en-US" b="1" smtClean="0">
                <a:solidFill>
                  <a:schemeClr val="hlink"/>
                </a:solidFill>
              </a:rPr>
            </a:br>
            <a:r>
              <a:rPr lang="en-US" smtClean="0">
                <a:solidFill>
                  <a:schemeClr val="hlink"/>
                </a:solidFill>
              </a:rPr>
              <a:t> </a:t>
            </a:r>
            <a:r>
              <a:rPr lang="en-US" b="1" smtClean="0">
                <a:solidFill>
                  <a:schemeClr val="hlink"/>
                </a:solidFill>
                <a:effectLst>
                  <a:outerShdw blurRad="38100" dist="38100" dir="2700000" algn="tl">
                    <a:srgbClr val="C0C0C0"/>
                  </a:outerShdw>
                </a:effectLst>
              </a:rPr>
              <a:t>1978–1979</a:t>
            </a:r>
          </a:p>
        </p:txBody>
      </p:sp>
      <p:sp>
        <p:nvSpPr>
          <p:cNvPr id="3" name="Subtitle 2"/>
          <p:cNvSpPr>
            <a:spLocks noGrp="1"/>
          </p:cNvSpPr>
          <p:nvPr>
            <p:ph type="subTitle" idx="1"/>
          </p:nvPr>
        </p:nvSpPr>
        <p:spPr/>
        <p:txBody>
          <a:bodyPr>
            <a:normAutofit/>
          </a:bodyPr>
          <a:lstStyle/>
          <a:p>
            <a:r>
              <a:rPr lang="en-US" b="1" smtClean="0">
                <a:solidFill>
                  <a:schemeClr val="hlink"/>
                </a:solidFill>
                <a:effectLst>
                  <a:outerShdw blurRad="38100" dist="38100" dir="2700000" algn="tl">
                    <a:srgbClr val="C0C0C0"/>
                  </a:outerShdw>
                </a:effectLst>
              </a:rPr>
              <a:t>By Hira Ghaffar</a:t>
            </a:r>
          </a:p>
          <a:p>
            <a:r>
              <a:rPr lang="en-US" b="1" smtClean="0">
                <a:solidFill>
                  <a:schemeClr val="hlink"/>
                </a:solidFill>
                <a:effectLst>
                  <a:outerShdw blurRad="38100" dist="38100" dir="2700000" algn="tl">
                    <a:srgbClr val="C0C0C0"/>
                  </a:outerShdw>
                </a:effectLst>
              </a:rPr>
              <a:t>AP USH</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7" name="Picture 2" descr="File:Perón y Somoza.JPG"/>
          <p:cNvPicPr>
            <a:picLocks noChangeAspect="1" noChangeArrowheads="1"/>
          </p:cNvPicPr>
          <p:nvPr/>
        </p:nvPicPr>
        <p:blipFill>
          <a:blip r:embed="rId2"/>
          <a:srcRect/>
          <a:stretch>
            <a:fillRect/>
          </a:stretch>
        </p:blipFill>
        <p:spPr bwMode="auto">
          <a:xfrm>
            <a:off x="4648200" y="1295400"/>
            <a:ext cx="4176713" cy="5334000"/>
          </a:xfrm>
          <a:prstGeom prst="rect">
            <a:avLst/>
          </a:prstGeom>
          <a:noFill/>
          <a:ln w="9525">
            <a:noFill/>
            <a:miter lim="800000"/>
            <a:headEnd/>
            <a:tailEnd/>
          </a:ln>
        </p:spPr>
      </p:pic>
      <p:sp>
        <p:nvSpPr>
          <p:cNvPr id="2" name="Title 1"/>
          <p:cNvSpPr>
            <a:spLocks noGrp="1"/>
          </p:cNvSpPr>
          <p:nvPr>
            <p:ph type="title"/>
          </p:nvPr>
        </p:nvSpPr>
        <p:spPr>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ormAutofit/>
          </a:bodyPr>
          <a:lstStyle/>
          <a:p>
            <a:pPr fontAlgn="auto">
              <a:spcAft>
                <a:spcPts val="0"/>
              </a:spcAft>
              <a:defRPr/>
            </a:pPr>
            <a:r>
              <a:rPr lang="en-US" dirty="0"/>
              <a:t>Who Was Involved?</a:t>
            </a:r>
            <a:endParaRPr lang="en-US" b="1" dirty="0"/>
          </a:p>
        </p:txBody>
      </p:sp>
      <p:sp>
        <p:nvSpPr>
          <p:cNvPr id="14341" name="Content Placeholder 2"/>
          <p:cNvSpPr>
            <a:spLocks noGrp="1"/>
          </p:cNvSpPr>
          <p:nvPr>
            <p:ph sz="half" idx="1"/>
          </p:nvPr>
        </p:nvSpPr>
        <p:spPr>
          <a:xfrm>
            <a:off x="457200" y="1371600"/>
            <a:ext cx="4038600" cy="4525963"/>
          </a:xfrm>
        </p:spPr>
        <p:txBody>
          <a:bodyPr/>
          <a:lstStyle/>
          <a:p>
            <a:r>
              <a:rPr lang="en-US" smtClean="0">
                <a:latin typeface="Times New Roman" pitchFamily="18" charset="0"/>
                <a:cs typeface="Times New Roman" pitchFamily="18" charset="0"/>
              </a:rPr>
              <a:t>The Somoza family was involved because they were the dictator’s who ruled Nicaragua. </a:t>
            </a:r>
          </a:p>
          <a:p>
            <a:r>
              <a:rPr lang="en-US" smtClean="0">
                <a:latin typeface="Times New Roman" pitchFamily="18" charset="0"/>
                <a:cs typeface="Times New Roman" pitchFamily="18" charset="0"/>
              </a:rPr>
              <a:t>The U.S.</a:t>
            </a:r>
          </a:p>
          <a:p>
            <a:r>
              <a:rPr lang="en-US" smtClean="0">
                <a:latin typeface="Times New Roman" pitchFamily="18" charset="0"/>
                <a:cs typeface="Times New Roman" pitchFamily="18" charset="0"/>
              </a:rPr>
              <a:t>The National Guard.</a:t>
            </a:r>
          </a:p>
          <a:p>
            <a:r>
              <a:rPr lang="en-US" smtClean="0">
                <a:latin typeface="Times New Roman" pitchFamily="18" charset="0"/>
                <a:cs typeface="Times New Roman" pitchFamily="18" charset="0"/>
              </a:rPr>
              <a:t>Sandinista National Liberation Front (FSLN)</a:t>
            </a:r>
          </a:p>
          <a:p>
            <a:r>
              <a:rPr lang="en-US" b="1" smtClean="0"/>
              <a:t>Augusto Sandino</a:t>
            </a:r>
            <a:r>
              <a:rPr lang="en-US" smtClean="0"/>
              <a:t>  -War hero!</a:t>
            </a:r>
          </a:p>
          <a:p>
            <a:pPr>
              <a:buFont typeface="Arial" charset="0"/>
              <a:buNone/>
            </a:pPr>
            <a:endParaRPr lang="en-US" smtClean="0">
              <a:latin typeface="Times New Roman" pitchFamily="18" charset="0"/>
              <a:cs typeface="Times New Roman" pitchFamily="18" charset="0"/>
            </a:endParaRPr>
          </a:p>
          <a:p>
            <a:endParaRPr lang="en-US" smtClean="0">
              <a:latin typeface="Times New Roman" pitchFamily="18" charset="0"/>
              <a:cs typeface="Times New Roman" pitchFamily="18" charset="0"/>
            </a:endParaRPr>
          </a:p>
        </p:txBody>
      </p:sp>
      <p:sp>
        <p:nvSpPr>
          <p:cNvPr id="14342" name="Content Placeholder 3"/>
          <p:cNvSpPr>
            <a:spLocks noGrp="1"/>
          </p:cNvSpPr>
          <p:nvPr>
            <p:ph sz="half" idx="2"/>
          </p:nvPr>
        </p:nvSpPr>
        <p:spPr>
          <a:xfrm>
            <a:off x="4648200" y="1447800"/>
            <a:ext cx="4038600" cy="4525963"/>
          </a:xfrm>
        </p:spPr>
        <p:txBody>
          <a:bodyPr/>
          <a:lstStyle/>
          <a:p>
            <a:pPr marL="0" indent="0">
              <a:buFont typeface="Arial" charset="0"/>
              <a:buNone/>
            </a:pPr>
            <a:endParaRPr lang="en-US" smtClean="0">
              <a:latin typeface="Times New Roman" pitchFamily="18" charset="0"/>
              <a:cs typeface="Times New Roman" pitchFamily="18" charset="0"/>
            </a:endParaRPr>
          </a:p>
          <a:p>
            <a:pPr marL="0" indent="0">
              <a:buFont typeface="Arial" charset="0"/>
              <a:buNone/>
            </a:pPr>
            <a:endParaRPr 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Title 1"/>
          <p:cNvSpPr>
            <a:spLocks noGrp="1"/>
          </p:cNvSpPr>
          <p:nvPr>
            <p:ph type="title"/>
          </p:nvPr>
        </p:nvSpPr>
        <p:spPr>
          <a:xfrm>
            <a:off x="457200" y="-152400"/>
            <a:ext cx="8229600" cy="1143000"/>
          </a:xfrm>
        </p:spPr>
        <p:txBody>
          <a:bodyPr/>
          <a:lstStyle/>
          <a:p>
            <a:r>
              <a:rPr lang="en-US" smtClean="0"/>
              <a:t>What Happened?</a:t>
            </a:r>
            <a:endParaRPr lang="en-US" b="1" smtClean="0"/>
          </a:p>
        </p:txBody>
      </p:sp>
      <p:sp>
        <p:nvSpPr>
          <p:cNvPr id="15362" name="Content Placeholder 3"/>
          <p:cNvSpPr>
            <a:spLocks noGrp="1"/>
          </p:cNvSpPr>
          <p:nvPr>
            <p:ph type="body" sz="half" idx="2"/>
          </p:nvPr>
        </p:nvSpPr>
        <p:spPr>
          <a:xfrm>
            <a:off x="381000" y="914400"/>
            <a:ext cx="4038600" cy="4525963"/>
          </a:xfrm>
        </p:spPr>
        <p:txBody>
          <a:bodyPr>
            <a:normAutofit fontScale="92500"/>
          </a:bodyPr>
          <a:lstStyle/>
          <a:p>
            <a:r>
              <a:rPr lang="en-US" sz="1800" smtClean="0">
                <a:latin typeface="Times New Roman" pitchFamily="18" charset="0"/>
              </a:rPr>
              <a:t>The Nicaraguans were tired of their government and him abusing his power.</a:t>
            </a:r>
          </a:p>
          <a:p>
            <a:pPr lvl="1"/>
            <a:r>
              <a:rPr lang="en-US" sz="1800" smtClean="0">
                <a:latin typeface="Times New Roman" pitchFamily="18" charset="0"/>
              </a:rPr>
              <a:t>So they formed a military movement.</a:t>
            </a:r>
          </a:p>
          <a:p>
            <a:r>
              <a:rPr lang="en-US" sz="1800" smtClean="0">
                <a:latin typeface="Times New Roman" pitchFamily="18" charset="0"/>
              </a:rPr>
              <a:t>“anti-somocista” was wrapping around the revolutionary views.</a:t>
            </a:r>
          </a:p>
          <a:p>
            <a:pPr lvl="1"/>
            <a:r>
              <a:rPr lang="en-US" sz="1800" smtClean="0">
                <a:latin typeface="Times New Roman" pitchFamily="18" charset="0"/>
              </a:rPr>
              <a:t>Propaganda increased.</a:t>
            </a:r>
          </a:p>
          <a:p>
            <a:pPr lvl="1"/>
            <a:r>
              <a:rPr lang="en-US" sz="1800" smtClean="0">
                <a:latin typeface="Times New Roman" pitchFamily="18" charset="0"/>
              </a:rPr>
              <a:t>Students also got involved</a:t>
            </a:r>
          </a:p>
          <a:p>
            <a:r>
              <a:rPr lang="en-US" sz="1800" smtClean="0">
                <a:latin typeface="Times New Roman" pitchFamily="18" charset="0"/>
              </a:rPr>
              <a:t>When the FSLN first attacked it ended up as a massacre because they were blocked by the National Guard and the Honduras Army at the national boarder. </a:t>
            </a:r>
          </a:p>
          <a:p>
            <a:pPr lvl="1"/>
            <a:r>
              <a:rPr lang="en-US" sz="1800" smtClean="0">
                <a:latin typeface="Times New Roman" pitchFamily="18" charset="0"/>
              </a:rPr>
              <a:t>Small battles between the FSLN and the National Guard began to happen frequently.</a:t>
            </a:r>
          </a:p>
          <a:p>
            <a:endParaRPr lang="en-US" sz="1800" smtClean="0">
              <a:latin typeface="Times New Roman" pitchFamily="18" charset="0"/>
            </a:endParaRPr>
          </a:p>
          <a:p>
            <a:endParaRPr lang="en-US" sz="1800" smtClean="0"/>
          </a:p>
        </p:txBody>
      </p:sp>
      <p:sp>
        <p:nvSpPr>
          <p:cNvPr id="15365" name="Rectangle 5"/>
          <p:cNvSpPr>
            <a:spLocks noGrp="1"/>
          </p:cNvSpPr>
          <p:nvPr>
            <p:ph type="body" sz="half" idx="4294967295"/>
          </p:nvPr>
        </p:nvSpPr>
        <p:spPr>
          <a:xfrm>
            <a:off x="4572000" y="1295400"/>
            <a:ext cx="4038600" cy="4525963"/>
          </a:xfrm>
        </p:spPr>
        <p:txBody>
          <a:bodyPr/>
          <a:lstStyle/>
          <a:p>
            <a:pPr>
              <a:lnSpc>
                <a:spcPct val="80000"/>
              </a:lnSpc>
            </a:pPr>
            <a:r>
              <a:rPr lang="en-US" sz="1800" smtClean="0">
                <a:latin typeface="Times New Roman" pitchFamily="18" charset="0"/>
              </a:rPr>
              <a:t>1970: FSLN started period of “accumulation of forces in silence”, they began to fight less and focused on strengthening their organization.</a:t>
            </a:r>
          </a:p>
          <a:p>
            <a:pPr lvl="1">
              <a:lnSpc>
                <a:spcPct val="80000"/>
              </a:lnSpc>
            </a:pPr>
            <a:r>
              <a:rPr lang="en-US" sz="1800" smtClean="0">
                <a:latin typeface="Times New Roman" pitchFamily="18" charset="0"/>
              </a:rPr>
              <a:t>Later they kidnapped some of Somoza’s friends and began to demand brides, the National Guard had no choice but to give them what they asked for.</a:t>
            </a:r>
          </a:p>
          <a:p>
            <a:pPr>
              <a:lnSpc>
                <a:spcPct val="80000"/>
              </a:lnSpc>
            </a:pPr>
            <a:r>
              <a:rPr lang="en-US" sz="1800" smtClean="0">
                <a:latin typeface="Times New Roman" pitchFamily="18" charset="0"/>
              </a:rPr>
              <a:t>Somoza started a “reign of terror”. He wanted to defeat the FSLN because he didn’t like the revolts happening that were against him.</a:t>
            </a:r>
          </a:p>
          <a:p>
            <a:pPr lvl="1">
              <a:lnSpc>
                <a:spcPct val="80000"/>
              </a:lnSpc>
            </a:pPr>
            <a:r>
              <a:rPr lang="en-US" sz="1800" smtClean="0">
                <a:latin typeface="Times New Roman" pitchFamily="18" charset="0"/>
              </a:rPr>
              <a:t> started to repress people who were suspects.</a:t>
            </a:r>
          </a:p>
        </p:txBody>
      </p:sp>
      <p:pic>
        <p:nvPicPr>
          <p:cNvPr id="15367" name="Picture 7" descr="p3"/>
          <p:cNvPicPr>
            <a:picLocks noChangeAspect="1" noChangeArrowheads="1"/>
          </p:cNvPicPr>
          <p:nvPr/>
        </p:nvPicPr>
        <p:blipFill>
          <a:blip r:embed="rId2"/>
          <a:srcRect/>
          <a:stretch>
            <a:fillRect/>
          </a:stretch>
        </p:blipFill>
        <p:spPr bwMode="auto">
          <a:xfrm>
            <a:off x="0" y="5972175"/>
            <a:ext cx="1371600" cy="885825"/>
          </a:xfrm>
          <a:prstGeom prst="rect">
            <a:avLst/>
          </a:prstGeom>
          <a:noFill/>
        </p:spPr>
      </p:pic>
      <p:pic>
        <p:nvPicPr>
          <p:cNvPr id="15368" name="Picture 8" descr="p3"/>
          <p:cNvPicPr>
            <a:picLocks noChangeAspect="1" noChangeArrowheads="1"/>
          </p:cNvPicPr>
          <p:nvPr/>
        </p:nvPicPr>
        <p:blipFill>
          <a:blip r:embed="rId2"/>
          <a:srcRect/>
          <a:stretch>
            <a:fillRect/>
          </a:stretch>
        </p:blipFill>
        <p:spPr bwMode="auto">
          <a:xfrm>
            <a:off x="7772400" y="5972175"/>
            <a:ext cx="1371600" cy="885825"/>
          </a:xfrm>
          <a:prstGeom prst="rect">
            <a:avLst/>
          </a:prstGeom>
          <a:noFill/>
        </p:spPr>
      </p:pic>
      <p:pic>
        <p:nvPicPr>
          <p:cNvPr id="15370" name="Picture 10" descr="p4"/>
          <p:cNvPicPr>
            <a:picLocks noChangeAspect="1" noChangeArrowheads="1"/>
          </p:cNvPicPr>
          <p:nvPr/>
        </p:nvPicPr>
        <p:blipFill>
          <a:blip r:embed="rId3"/>
          <a:srcRect/>
          <a:stretch>
            <a:fillRect/>
          </a:stretch>
        </p:blipFill>
        <p:spPr bwMode="auto">
          <a:xfrm>
            <a:off x="1371600" y="5943600"/>
            <a:ext cx="1447800" cy="914400"/>
          </a:xfrm>
          <a:prstGeom prst="rect">
            <a:avLst/>
          </a:prstGeom>
          <a:noFill/>
        </p:spPr>
      </p:pic>
      <p:pic>
        <p:nvPicPr>
          <p:cNvPr id="15372" name="Picture 12" descr="p6"/>
          <p:cNvPicPr>
            <a:picLocks noChangeAspect="1" noChangeArrowheads="1"/>
          </p:cNvPicPr>
          <p:nvPr/>
        </p:nvPicPr>
        <p:blipFill>
          <a:blip r:embed="rId4"/>
          <a:srcRect/>
          <a:stretch>
            <a:fillRect/>
          </a:stretch>
        </p:blipFill>
        <p:spPr bwMode="auto">
          <a:xfrm>
            <a:off x="2819400" y="5943600"/>
            <a:ext cx="1447800" cy="914400"/>
          </a:xfrm>
          <a:prstGeom prst="rect">
            <a:avLst/>
          </a:prstGeom>
          <a:noFill/>
        </p:spPr>
      </p:pic>
      <p:pic>
        <p:nvPicPr>
          <p:cNvPr id="15374" name="Picture 14" descr="p5"/>
          <p:cNvPicPr>
            <a:picLocks noChangeAspect="1" noChangeArrowheads="1"/>
          </p:cNvPicPr>
          <p:nvPr/>
        </p:nvPicPr>
        <p:blipFill>
          <a:blip r:embed="rId5"/>
          <a:srcRect/>
          <a:stretch>
            <a:fillRect/>
          </a:stretch>
        </p:blipFill>
        <p:spPr bwMode="auto">
          <a:xfrm>
            <a:off x="4267200" y="5943600"/>
            <a:ext cx="1600200" cy="914400"/>
          </a:xfrm>
          <a:prstGeom prst="rect">
            <a:avLst/>
          </a:prstGeom>
          <a:noFill/>
        </p:spPr>
      </p:pic>
      <p:pic>
        <p:nvPicPr>
          <p:cNvPr id="15376" name="Picture 16" descr="ANd9GcToPLS8ovXbv2uXZUq2JVbwoSh14tJNhGb0Y7CgP2xKfKRjIJQbJA"/>
          <p:cNvPicPr>
            <a:picLocks noChangeAspect="1" noChangeArrowheads="1"/>
          </p:cNvPicPr>
          <p:nvPr/>
        </p:nvPicPr>
        <p:blipFill>
          <a:blip r:embed="rId6"/>
          <a:srcRect/>
          <a:stretch>
            <a:fillRect/>
          </a:stretch>
        </p:blipFill>
        <p:spPr bwMode="auto">
          <a:xfrm>
            <a:off x="8077200" y="0"/>
            <a:ext cx="1066800" cy="1524000"/>
          </a:xfrm>
          <a:prstGeom prst="rect">
            <a:avLst/>
          </a:prstGeom>
          <a:noFill/>
        </p:spPr>
      </p:pic>
      <p:pic>
        <p:nvPicPr>
          <p:cNvPr id="15378" name="Picture 18" descr="ANd9GcQTRmdK5jUpxrOGeJXR-nggkfLglgj95-Eqs6_NptK4UJVQMSz8Aw"/>
          <p:cNvPicPr>
            <a:picLocks noChangeAspect="1" noChangeArrowheads="1"/>
          </p:cNvPicPr>
          <p:nvPr/>
        </p:nvPicPr>
        <p:blipFill>
          <a:blip r:embed="rId7"/>
          <a:srcRect/>
          <a:stretch>
            <a:fillRect/>
          </a:stretch>
        </p:blipFill>
        <p:spPr bwMode="auto">
          <a:xfrm>
            <a:off x="5867400" y="5943600"/>
            <a:ext cx="1905000" cy="9144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p:cNvSpPr>
          <p:nvPr>
            <p:ph type="title"/>
          </p:nvPr>
        </p:nvSpPr>
        <p:spPr/>
        <p:txBody>
          <a:bodyPr/>
          <a:lstStyle/>
          <a:p>
            <a:r>
              <a:rPr lang="en-US" smtClean="0"/>
              <a:t>Continue…</a:t>
            </a:r>
          </a:p>
        </p:txBody>
      </p:sp>
      <p:sp>
        <p:nvSpPr>
          <p:cNvPr id="20483" name="Rectangle 3"/>
          <p:cNvSpPr>
            <a:spLocks noGrp="1"/>
          </p:cNvSpPr>
          <p:nvPr>
            <p:ph type="body" sz="half" idx="1"/>
          </p:nvPr>
        </p:nvSpPr>
        <p:spPr/>
        <p:txBody>
          <a:bodyPr/>
          <a:lstStyle/>
          <a:p>
            <a:pPr>
              <a:lnSpc>
                <a:spcPct val="90000"/>
              </a:lnSpc>
            </a:pPr>
            <a:r>
              <a:rPr lang="en-US" sz="1800" smtClean="0">
                <a:latin typeface="Times New Roman" pitchFamily="18" charset="0"/>
              </a:rPr>
              <a:t>Later on the FSLN leaders were either assassinated or murdered forcing the group to divide into three groups and continue fighting.</a:t>
            </a:r>
          </a:p>
          <a:p>
            <a:pPr>
              <a:lnSpc>
                <a:spcPct val="90000"/>
              </a:lnSpc>
            </a:pPr>
            <a:r>
              <a:rPr lang="en-US" sz="1800" smtClean="0">
                <a:latin typeface="Times New Roman" pitchFamily="18" charset="0"/>
              </a:rPr>
              <a:t>Several battles helped the FSLN. They learned new tactics, like bombing houses that National Guard was fighting near.</a:t>
            </a:r>
          </a:p>
          <a:p>
            <a:pPr lvl="1">
              <a:lnSpc>
                <a:spcPct val="90000"/>
              </a:lnSpc>
            </a:pPr>
            <a:r>
              <a:rPr lang="en-US" sz="1800" smtClean="0">
                <a:latin typeface="Times New Roman" pitchFamily="18" charset="0"/>
              </a:rPr>
              <a:t>Somoza’s control over cities were slowly being overthrown by the FSLN</a:t>
            </a:r>
          </a:p>
          <a:p>
            <a:pPr>
              <a:lnSpc>
                <a:spcPct val="90000"/>
              </a:lnSpc>
            </a:pPr>
            <a:r>
              <a:rPr lang="en-US" sz="1800" smtClean="0">
                <a:latin typeface="Times New Roman" pitchFamily="18" charset="0"/>
              </a:rPr>
              <a:t>Somoza couldn’t stop the rebellion so he fled.</a:t>
            </a:r>
          </a:p>
          <a:p>
            <a:pPr lvl="1">
              <a:lnSpc>
                <a:spcPct val="90000"/>
              </a:lnSpc>
            </a:pPr>
            <a:r>
              <a:rPr lang="en-US" sz="1800" smtClean="0">
                <a:latin typeface="Times New Roman" pitchFamily="18" charset="0"/>
              </a:rPr>
              <a:t>Francisco Urcuyo took over for 24 hours and then fled as well</a:t>
            </a:r>
          </a:p>
          <a:p>
            <a:pPr>
              <a:lnSpc>
                <a:spcPct val="90000"/>
              </a:lnSpc>
            </a:pPr>
            <a:r>
              <a:rPr lang="en-US" sz="1800" smtClean="0">
                <a:latin typeface="Times New Roman" pitchFamily="18" charset="0"/>
              </a:rPr>
              <a:t>The FSLN WON!!</a:t>
            </a:r>
          </a:p>
        </p:txBody>
      </p:sp>
      <p:pic>
        <p:nvPicPr>
          <p:cNvPr id="20486" name="Picture 6" descr="p1"/>
          <p:cNvPicPr>
            <a:picLocks noGrp="1" noChangeAspect="1" noChangeArrowheads="1"/>
          </p:cNvPicPr>
          <p:nvPr>
            <p:ph sz="half" idx="2"/>
          </p:nvPr>
        </p:nvPicPr>
        <p:blipFill>
          <a:blip r:embed="rId2"/>
          <a:srcRect/>
          <a:stretch>
            <a:fillRect/>
          </a:stretch>
        </p:blipFill>
        <p:spPr>
          <a:xfrm>
            <a:off x="4724400" y="1600200"/>
            <a:ext cx="4114800" cy="5029200"/>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smtClean="0"/>
              <a:t>Where / When?</a:t>
            </a:r>
          </a:p>
        </p:txBody>
      </p:sp>
      <p:sp>
        <p:nvSpPr>
          <p:cNvPr id="16386" name="Content Placeholder 2"/>
          <p:cNvSpPr>
            <a:spLocks noGrp="1"/>
          </p:cNvSpPr>
          <p:nvPr>
            <p:ph sz="half" idx="1"/>
          </p:nvPr>
        </p:nvSpPr>
        <p:spPr/>
        <p:txBody>
          <a:bodyPr/>
          <a:lstStyle/>
          <a:p>
            <a:r>
              <a:rPr lang="en-US" smtClean="0"/>
              <a:t>It happened in Nicaragua in 1978 through out 1979</a:t>
            </a:r>
          </a:p>
          <a:p>
            <a:r>
              <a:rPr lang="en-US" smtClean="0"/>
              <a:t>But they originally started these oppositions against their government earlier.</a:t>
            </a:r>
          </a:p>
        </p:txBody>
      </p:sp>
      <p:sp>
        <p:nvSpPr>
          <p:cNvPr id="16387" name="Content Placeholder 3"/>
          <p:cNvSpPr>
            <a:spLocks noGrp="1"/>
          </p:cNvSpPr>
          <p:nvPr>
            <p:ph sz="half" idx="2"/>
          </p:nvPr>
        </p:nvSpPr>
        <p:spPr/>
        <p:txBody>
          <a:bodyPr/>
          <a:lstStyle/>
          <a:p>
            <a:pPr marL="0" indent="0">
              <a:buFont typeface="Arial" charset="0"/>
              <a:buNone/>
            </a:pPr>
            <a:endParaRPr lang="en-US" smtClean="0"/>
          </a:p>
        </p:txBody>
      </p:sp>
      <p:pic>
        <p:nvPicPr>
          <p:cNvPr id="16388" name="Picture 2" descr="Map of Nicaragua"/>
          <p:cNvPicPr>
            <a:picLocks noChangeAspect="1" noChangeArrowheads="1"/>
          </p:cNvPicPr>
          <p:nvPr/>
        </p:nvPicPr>
        <p:blipFill>
          <a:blip r:embed="rId2"/>
          <a:srcRect/>
          <a:stretch>
            <a:fillRect/>
          </a:stretch>
        </p:blipFill>
        <p:spPr bwMode="auto">
          <a:xfrm>
            <a:off x="4648200" y="1600200"/>
            <a:ext cx="40386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smtClean="0"/>
              <a:t>Why?</a:t>
            </a:r>
          </a:p>
        </p:txBody>
      </p:sp>
      <p:sp>
        <p:nvSpPr>
          <p:cNvPr id="17410" name="Content Placeholder 2"/>
          <p:cNvSpPr>
            <a:spLocks noGrp="1"/>
          </p:cNvSpPr>
          <p:nvPr>
            <p:ph sz="half" idx="1"/>
          </p:nvPr>
        </p:nvSpPr>
        <p:spPr/>
        <p:txBody>
          <a:bodyPr>
            <a:normAutofit fontScale="92500"/>
          </a:bodyPr>
          <a:lstStyle/>
          <a:p>
            <a:r>
              <a:rPr lang="en-US" sz="2400" smtClean="0">
                <a:latin typeface="Times New Roman" pitchFamily="18" charset="0"/>
              </a:rPr>
              <a:t>The Somoza dynasty ruled for 44 years!</a:t>
            </a:r>
          </a:p>
          <a:p>
            <a:r>
              <a:rPr lang="en-US" sz="2400" smtClean="0">
                <a:latin typeface="Times New Roman" pitchFamily="18" charset="0"/>
              </a:rPr>
              <a:t>They did not treat their people well and they only cared about the power that came along with being a president.</a:t>
            </a:r>
          </a:p>
          <a:p>
            <a:r>
              <a:rPr lang="en-US" sz="2400" smtClean="0">
                <a:latin typeface="Times New Roman" pitchFamily="18" charset="0"/>
              </a:rPr>
              <a:t>They also didn’t care about their people because they had the U.S. on their side</a:t>
            </a:r>
          </a:p>
          <a:p>
            <a:r>
              <a:rPr lang="en-US" sz="2400" smtClean="0">
                <a:latin typeface="Times New Roman" pitchFamily="18" charset="0"/>
              </a:rPr>
              <a:t>They also had the National Guard- which the U.S. supported</a:t>
            </a:r>
          </a:p>
          <a:p>
            <a:endParaRPr lang="en-US" sz="2400" smtClean="0">
              <a:latin typeface="Times New Roman" pitchFamily="18" charset="0"/>
            </a:endParaRPr>
          </a:p>
        </p:txBody>
      </p:sp>
      <p:sp>
        <p:nvSpPr>
          <p:cNvPr id="17411" name="Content Placeholder 3"/>
          <p:cNvSpPr>
            <a:spLocks noGrp="1"/>
          </p:cNvSpPr>
          <p:nvPr>
            <p:ph sz="half" idx="2"/>
          </p:nvPr>
        </p:nvSpPr>
        <p:spPr/>
        <p:txBody>
          <a:bodyPr>
            <a:normAutofit fontScale="92500"/>
          </a:bodyPr>
          <a:lstStyle/>
          <a:p>
            <a:endParaRPr lang="en-US" smtClean="0"/>
          </a:p>
        </p:txBody>
      </p:sp>
      <p:pic>
        <p:nvPicPr>
          <p:cNvPr id="17412" name="Picture 2"/>
          <p:cNvPicPr>
            <a:picLocks noChangeAspect="1" noChangeArrowheads="1"/>
          </p:cNvPicPr>
          <p:nvPr/>
        </p:nvPicPr>
        <p:blipFill>
          <a:blip r:embed="rId2"/>
          <a:srcRect/>
          <a:stretch>
            <a:fillRect/>
          </a:stretch>
        </p:blipFill>
        <p:spPr bwMode="auto">
          <a:xfrm>
            <a:off x="4648200" y="1600200"/>
            <a:ext cx="40386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smtClean="0"/>
              <a:t>How?</a:t>
            </a:r>
          </a:p>
        </p:txBody>
      </p:sp>
      <p:sp>
        <p:nvSpPr>
          <p:cNvPr id="18434" name="Content Placeholder 2"/>
          <p:cNvSpPr>
            <a:spLocks noGrp="1"/>
          </p:cNvSpPr>
          <p:nvPr>
            <p:ph sz="half" idx="1"/>
          </p:nvPr>
        </p:nvSpPr>
        <p:spPr/>
        <p:txBody>
          <a:bodyPr>
            <a:normAutofit lnSpcReduction="10000"/>
          </a:bodyPr>
          <a:lstStyle/>
          <a:p>
            <a:r>
              <a:rPr lang="en-US" sz="1800" smtClean="0">
                <a:latin typeface="Times New Roman" pitchFamily="18" charset="0"/>
              </a:rPr>
              <a:t>This conflict involved the U.S. and the U.S.S.R. When the revolution had started the U.S. supported the dictator and the helped train the National Guard. The revolution ended with the victory of the FSLN. This meant that they got their independence. Which meant that they have to set up a new government. They set up a government that was a ruling junta. They were closer to the U.S.S.R. The U.S.S.R. provided aid to the country. This conflict helped the U.S.S.R. They received another ally. The U.S. just lost a country and made a new enemy.</a:t>
            </a:r>
          </a:p>
        </p:txBody>
      </p:sp>
      <p:sp>
        <p:nvSpPr>
          <p:cNvPr id="18435" name="Content Placeholder 3"/>
          <p:cNvSpPr>
            <a:spLocks noGrp="1"/>
          </p:cNvSpPr>
          <p:nvPr>
            <p:ph sz="half" idx="2"/>
          </p:nvPr>
        </p:nvSpPr>
        <p:spPr/>
        <p:txBody>
          <a:bodyPr>
            <a:normAutofit lnSpcReduction="10000"/>
          </a:bodyPr>
          <a:lstStyle/>
          <a:p>
            <a:endParaRPr lang="en-US" smtClean="0"/>
          </a:p>
        </p:txBody>
      </p:sp>
      <p:pic>
        <p:nvPicPr>
          <p:cNvPr id="18437" name="Picture 5" descr="p8"/>
          <p:cNvPicPr>
            <a:picLocks noChangeAspect="1" noChangeArrowheads="1"/>
          </p:cNvPicPr>
          <p:nvPr/>
        </p:nvPicPr>
        <p:blipFill>
          <a:blip r:embed="rId2"/>
          <a:srcRect/>
          <a:stretch>
            <a:fillRect/>
          </a:stretch>
        </p:blipFill>
        <p:spPr bwMode="auto">
          <a:xfrm>
            <a:off x="4724400" y="1600200"/>
            <a:ext cx="3962400" cy="48768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Malayan Emergency</a:t>
            </a:r>
            <a:endParaRPr lang="en-US" dirty="0"/>
          </a:p>
        </p:txBody>
      </p:sp>
      <p:sp>
        <p:nvSpPr>
          <p:cNvPr id="3" name="Subtitle 2"/>
          <p:cNvSpPr>
            <a:spLocks noGrp="1"/>
          </p:cNvSpPr>
          <p:nvPr>
            <p:ph type="subTitle" idx="1"/>
          </p:nvPr>
        </p:nvSpPr>
        <p:spPr/>
        <p:txBody>
          <a:bodyPr>
            <a:normAutofit lnSpcReduction="10000"/>
          </a:bodyPr>
          <a:lstStyle/>
          <a:p>
            <a:r>
              <a:rPr lang="en-US" dirty="0" smtClean="0"/>
              <a:t>Urwah Ahmad</a:t>
            </a:r>
            <a:br>
              <a:rPr lang="en-US" dirty="0" smtClean="0"/>
            </a:br>
            <a:r>
              <a:rPr lang="en-US" dirty="0" smtClean="0"/>
              <a:t>APUSH</a:t>
            </a:r>
          </a:p>
          <a:p>
            <a:r>
              <a:rPr lang="en-US" dirty="0" smtClean="0"/>
              <a:t>03/20/2013</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5474553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93" y="0"/>
            <a:ext cx="9144793" cy="2286198"/>
          </a:xfrm>
          <a:prstGeom prst="rect">
            <a:avLst/>
          </a:prstGeom>
        </p:spPr>
      </p:pic>
      <p:sp>
        <p:nvSpPr>
          <p:cNvPr id="4" name="Title 3"/>
          <p:cNvSpPr>
            <a:spLocks noGrp="1"/>
          </p:cNvSpPr>
          <p:nvPr>
            <p:ph type="title"/>
          </p:nvPr>
        </p:nvSpPr>
        <p:spPr>
          <a:xfrm>
            <a:off x="0" y="0"/>
            <a:ext cx="8183880" cy="1051560"/>
          </a:xfrm>
        </p:spPr>
        <p:txBody>
          <a:bodyPr/>
          <a:lstStyle/>
          <a:p>
            <a:r>
              <a:rPr lang="en-US" dirty="0"/>
              <a:t>Who Was Involved?</a:t>
            </a:r>
          </a:p>
        </p:txBody>
      </p:sp>
      <p:sp>
        <p:nvSpPr>
          <p:cNvPr id="5" name="Content Placeholder 4"/>
          <p:cNvSpPr>
            <a:spLocks noGrp="1"/>
          </p:cNvSpPr>
          <p:nvPr>
            <p:ph sz="half" idx="1"/>
          </p:nvPr>
        </p:nvSpPr>
        <p:spPr>
          <a:xfrm>
            <a:off x="0" y="1524000"/>
            <a:ext cx="4343400" cy="5334000"/>
          </a:xfrm>
        </p:spPr>
        <p:txBody>
          <a:bodyPr>
            <a:noAutofit/>
          </a:bodyPr>
          <a:lstStyle/>
          <a:p>
            <a:r>
              <a:rPr lang="en-US" sz="1600" dirty="0"/>
              <a:t>The nations involved in conflict were:</a:t>
            </a:r>
          </a:p>
          <a:p>
            <a:r>
              <a:rPr lang="en-US" sz="1600" dirty="0"/>
              <a:t>UK- they were involved because Malaya had been under their control since 1874. They had to protect what was theirs and also show their strength.</a:t>
            </a:r>
          </a:p>
          <a:p>
            <a:r>
              <a:rPr lang="en-US" sz="1600" dirty="0"/>
              <a:t> Australia- they were helping a fellow member of SEATO(southeast Asia treaty org.) and also their own troops there.</a:t>
            </a:r>
          </a:p>
          <a:p>
            <a:r>
              <a:rPr lang="en-US" sz="1600" dirty="0"/>
              <a:t> Malaya- they were protecting their own homes. The different sects were however also fighting against each other.</a:t>
            </a:r>
          </a:p>
          <a:p>
            <a:r>
              <a:rPr lang="en-US" sz="1600" dirty="0"/>
              <a:t> Countries that contributed but played a very small role were Fiji, New Zealand, and Rhodesia</a:t>
            </a:r>
          </a:p>
          <a:p>
            <a:r>
              <a:rPr lang="en-US" sz="1600" dirty="0"/>
              <a:t>Most of these nations were also anti-communist.</a:t>
            </a:r>
          </a:p>
          <a:p>
            <a:endParaRPr lang="en-US" sz="1600" dirty="0"/>
          </a:p>
        </p:txBody>
      </p:sp>
      <p:sp>
        <p:nvSpPr>
          <p:cNvPr id="6" name="Content Placeholder 5"/>
          <p:cNvSpPr>
            <a:spLocks noGrp="1"/>
          </p:cNvSpPr>
          <p:nvPr>
            <p:ph sz="half" idx="2"/>
          </p:nvPr>
        </p:nvSpPr>
        <p:spPr>
          <a:xfrm>
            <a:off x="4343400" y="1524000"/>
            <a:ext cx="4800600" cy="5334000"/>
          </a:xfrm>
        </p:spPr>
        <p:txBody>
          <a:bodyPr>
            <a:normAutofit fontScale="92500" lnSpcReduction="20000"/>
          </a:bodyPr>
          <a:lstStyle/>
          <a:p>
            <a:r>
              <a:rPr lang="en-US" sz="2300" dirty="0"/>
              <a:t> The leaders that were involved in the conflict include:</a:t>
            </a:r>
          </a:p>
          <a:p>
            <a:r>
              <a:rPr lang="en-US" sz="2300" dirty="0"/>
              <a:t>Chin </a:t>
            </a:r>
            <a:r>
              <a:rPr lang="en-US" sz="2300" dirty="0" err="1"/>
              <a:t>Peng</a:t>
            </a:r>
            <a:r>
              <a:rPr lang="en-US" sz="2300" dirty="0"/>
              <a:t> was the leader of  the communist party in Malaya.</a:t>
            </a:r>
          </a:p>
          <a:p>
            <a:r>
              <a:rPr lang="en-US" sz="2300" dirty="0"/>
              <a:t>British:</a:t>
            </a:r>
          </a:p>
          <a:p>
            <a:r>
              <a:rPr lang="en-US" sz="2300" dirty="0"/>
              <a:t>Harold Briggs</a:t>
            </a:r>
            <a:br>
              <a:rPr lang="en-US" sz="2300" dirty="0"/>
            </a:br>
            <a:r>
              <a:rPr lang="en-US" sz="2300" dirty="0"/>
              <a:t>Roy Urquhart</a:t>
            </a:r>
            <a:br>
              <a:rPr lang="en-US" sz="2300" dirty="0"/>
            </a:br>
            <a:r>
              <a:rPr lang="en-US" sz="2300" dirty="0"/>
              <a:t>Henry Gurney(was assassinated)</a:t>
            </a:r>
            <a:br>
              <a:rPr lang="en-US" sz="2300" dirty="0"/>
            </a:br>
            <a:r>
              <a:rPr lang="en-US" sz="2300" dirty="0"/>
              <a:t>Gerald Templar</a:t>
            </a:r>
          </a:p>
          <a:p>
            <a:r>
              <a:rPr lang="en-US" sz="2300" dirty="0"/>
              <a:t>Henry Wells was in charge of the Australian division.</a:t>
            </a:r>
          </a:p>
          <a:p>
            <a:r>
              <a:rPr lang="en-US" sz="2300" dirty="0"/>
              <a:t>The US </a:t>
            </a:r>
            <a:r>
              <a:rPr lang="en-US" sz="2300" dirty="0" smtClean="0"/>
              <a:t>supported the commonwealth nations and non-communists of Malaya </a:t>
            </a:r>
            <a:endParaRPr lang="en-US" sz="2300" dirty="0"/>
          </a:p>
          <a:p>
            <a:r>
              <a:rPr lang="en-US" sz="2300" dirty="0" smtClean="0"/>
              <a:t>The </a:t>
            </a:r>
            <a:r>
              <a:rPr lang="en-US" sz="2300" dirty="0"/>
              <a:t>Communists </a:t>
            </a:r>
            <a:r>
              <a:rPr lang="en-US" sz="2300" dirty="0" smtClean="0"/>
              <a:t>were supported </a:t>
            </a:r>
            <a:r>
              <a:rPr lang="en-US" sz="2300" dirty="0"/>
              <a:t>by either the Soviet Union or by </a:t>
            </a:r>
            <a:r>
              <a:rPr lang="en-US" sz="2300" dirty="0" smtClean="0"/>
              <a:t>China and infiltrated Malaya.</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6256692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descr="http://media.iwm.org.uk/iwm/mediaLib/33/media-33051/standard.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3962400" cy="68580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 name="Title 1"/>
          <p:cNvSpPr>
            <a:spLocks noGrp="1"/>
          </p:cNvSpPr>
          <p:nvPr>
            <p:ph type="title" idx="4294967295"/>
          </p:nvPr>
        </p:nvSpPr>
        <p:spPr>
          <a:xfrm rot="20344837">
            <a:off x="-83830" y="2167231"/>
            <a:ext cx="4326986" cy="1609725"/>
          </a:xfrm>
        </p:spPr>
        <p:txBody>
          <a:bodyPr/>
          <a:lstStyle/>
          <a:p>
            <a:r>
              <a:rPr lang="en-US" b="1" dirty="0" smtClean="0">
                <a:solidFill>
                  <a:schemeClr val="accent2">
                    <a:lumMod val="50000"/>
                  </a:schemeClr>
                </a:solidFill>
              </a:rPr>
              <a:t>What Happened?</a:t>
            </a:r>
            <a:endParaRPr lang="en-US" b="1" dirty="0">
              <a:solidFill>
                <a:schemeClr val="accent2">
                  <a:lumMod val="50000"/>
                </a:schemeClr>
              </a:solidFill>
            </a:endParaRPr>
          </a:p>
        </p:txBody>
      </p:sp>
      <p:sp>
        <p:nvSpPr>
          <p:cNvPr id="3" name="Content Placeholder 2"/>
          <p:cNvSpPr>
            <a:spLocks noGrp="1"/>
          </p:cNvSpPr>
          <p:nvPr>
            <p:ph idx="4294967295"/>
          </p:nvPr>
        </p:nvSpPr>
        <p:spPr>
          <a:xfrm>
            <a:off x="4187329" y="0"/>
            <a:ext cx="4648200" cy="6858000"/>
          </a:xfrm>
        </p:spPr>
        <p:txBody>
          <a:bodyPr>
            <a:normAutofit fontScale="55000" lnSpcReduction="20000"/>
          </a:bodyPr>
          <a:lstStyle/>
          <a:p>
            <a:r>
              <a:rPr lang="en-US" dirty="0"/>
              <a:t>After World War II the Malayan economy </a:t>
            </a:r>
            <a:r>
              <a:rPr lang="en-US" dirty="0" smtClean="0"/>
              <a:t>was in ruins there was unemployment</a:t>
            </a:r>
            <a:r>
              <a:rPr lang="en-US" dirty="0"/>
              <a:t>, low wages, scarce food, and high inflation. These economic problems caused </a:t>
            </a:r>
            <a:r>
              <a:rPr lang="en-US" dirty="0" smtClean="0"/>
              <a:t>social disorder </a:t>
            </a:r>
            <a:r>
              <a:rPr lang="en-US" dirty="0"/>
              <a:t>and considerable labor unrest</a:t>
            </a:r>
            <a:r>
              <a:rPr lang="en-US" dirty="0" smtClean="0"/>
              <a:t>. </a:t>
            </a:r>
          </a:p>
          <a:p>
            <a:r>
              <a:rPr lang="en-US" dirty="0" smtClean="0"/>
              <a:t>The laws created by British were very disliked and there was more unrest.</a:t>
            </a:r>
          </a:p>
          <a:p>
            <a:pPr lvl="1"/>
            <a:r>
              <a:rPr lang="en-US" dirty="0" smtClean="0"/>
              <a:t>Arresting and deportation.</a:t>
            </a:r>
          </a:p>
          <a:p>
            <a:r>
              <a:rPr lang="en-US" dirty="0" smtClean="0"/>
              <a:t>It officially began when European </a:t>
            </a:r>
            <a:r>
              <a:rPr lang="en-US" dirty="0"/>
              <a:t>plantation managers were killed at Sungai </a:t>
            </a:r>
            <a:r>
              <a:rPr lang="en-US" dirty="0" err="1"/>
              <a:t>Siput</a:t>
            </a:r>
            <a:r>
              <a:rPr lang="en-US" dirty="0"/>
              <a:t>, Perak, by the Malayan National Liberation Army</a:t>
            </a:r>
          </a:p>
          <a:p>
            <a:r>
              <a:rPr lang="en-US" dirty="0" smtClean="0"/>
              <a:t>The British colonial government declared a national state of emergency due to the rivalry between colonial regime and the Chinese communist party.</a:t>
            </a:r>
          </a:p>
          <a:p>
            <a:pPr lvl="1"/>
            <a:r>
              <a:rPr lang="en-US" dirty="0"/>
              <a:t>The guerrilla </a:t>
            </a:r>
            <a:r>
              <a:rPr lang="en-US" dirty="0" smtClean="0"/>
              <a:t>army </a:t>
            </a:r>
            <a:r>
              <a:rPr lang="en-US" dirty="0"/>
              <a:t>started the war against the colonial government </a:t>
            </a:r>
            <a:r>
              <a:rPr lang="en-US" dirty="0" smtClean="0"/>
              <a:t>was part of </a:t>
            </a:r>
            <a:r>
              <a:rPr lang="en-US" dirty="0"/>
              <a:t>the Malayan Communist </a:t>
            </a:r>
            <a:r>
              <a:rPr lang="en-US" dirty="0" smtClean="0"/>
              <a:t>Party’s (MCP) </a:t>
            </a:r>
            <a:r>
              <a:rPr lang="en-US" dirty="0"/>
              <a:t>military arm, which was called Malayan National Liberation Army (MNLA).</a:t>
            </a:r>
            <a:endParaRPr lang="en-US" dirty="0" smtClean="0"/>
          </a:p>
          <a:p>
            <a:r>
              <a:rPr lang="en-US" dirty="0" smtClean="0"/>
              <a:t>There were three phases to the </a:t>
            </a:r>
            <a:r>
              <a:rPr lang="en-US" dirty="0"/>
              <a:t>operation </a:t>
            </a:r>
            <a:r>
              <a:rPr lang="en-US" dirty="0" smtClean="0"/>
              <a:t>referred to as </a:t>
            </a:r>
            <a:r>
              <a:rPr lang="en-US" dirty="0"/>
              <a:t>the Briggs </a:t>
            </a:r>
            <a:r>
              <a:rPr lang="en-US" dirty="0" smtClean="0"/>
              <a:t>Plan .</a:t>
            </a:r>
          </a:p>
          <a:p>
            <a:pPr lvl="1"/>
            <a:r>
              <a:rPr lang="en-US" dirty="0" smtClean="0"/>
              <a:t>The first was the counter attack in 1948 through 1948</a:t>
            </a:r>
          </a:p>
          <a:p>
            <a:pPr lvl="2"/>
            <a:r>
              <a:rPr lang="en-US" dirty="0" smtClean="0"/>
              <a:t>Moved the civilians . This made them trust army and to go under the communist influence.</a:t>
            </a:r>
          </a:p>
          <a:p>
            <a:pPr lvl="1"/>
            <a:r>
              <a:rPr lang="en-US" dirty="0" smtClean="0"/>
              <a:t>The second was the clear and hold from 1950 to 1952.</a:t>
            </a:r>
          </a:p>
          <a:p>
            <a:pPr lvl="2"/>
            <a:r>
              <a:rPr lang="en-US" dirty="0" smtClean="0"/>
              <a:t>They improved their strategy and cooperation was better between the civil, police and military.</a:t>
            </a:r>
          </a:p>
          <a:p>
            <a:pPr lvl="1"/>
            <a:r>
              <a:rPr lang="en-US" dirty="0" smtClean="0"/>
              <a:t>Then the rebuilding tool place and making sure Malaya was  a functional country happened between1952 to 1960</a:t>
            </a:r>
            <a:r>
              <a:rPr lang="en-US" dirty="0"/>
              <a:t>. Telok Anson marsh area </a:t>
            </a:r>
            <a:endParaRPr lang="en-US" dirty="0" smtClean="0"/>
          </a:p>
          <a:p>
            <a:pPr lvl="2"/>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05918511"/>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533400"/>
            <a:ext cx="8183880" cy="1051560"/>
          </a:xfrm>
        </p:spPr>
        <p:txBody>
          <a:bodyPr/>
          <a:lstStyle/>
          <a:p>
            <a:r>
              <a:rPr lang="en-US" dirty="0" smtClean="0"/>
              <a:t>What happened? </a:t>
            </a:r>
            <a:endParaRPr lang="en-US" dirty="0"/>
          </a:p>
        </p:txBody>
      </p:sp>
      <p:sp>
        <p:nvSpPr>
          <p:cNvPr id="4" name="Content Placeholder 3"/>
          <p:cNvSpPr>
            <a:spLocks noGrp="1"/>
          </p:cNvSpPr>
          <p:nvPr>
            <p:ph idx="1"/>
          </p:nvPr>
        </p:nvSpPr>
        <p:spPr>
          <a:xfrm>
            <a:off x="381000" y="1676400"/>
            <a:ext cx="8077200" cy="4114800"/>
          </a:xfrm>
        </p:spPr>
        <p:txBody>
          <a:bodyPr>
            <a:normAutofit fontScale="92500" lnSpcReduction="20000"/>
          </a:bodyPr>
          <a:lstStyle/>
          <a:p>
            <a:r>
              <a:rPr lang="en-US" dirty="0" smtClean="0"/>
              <a:t>Congo Crisis: </a:t>
            </a:r>
          </a:p>
          <a:p>
            <a:pPr lvl="1"/>
            <a:r>
              <a:rPr lang="en-US" sz="2000" dirty="0" smtClean="0"/>
              <a:t>Before 1960 Congo was a Belgian colony, but on June 30, 1960 Congo became an independent country. </a:t>
            </a:r>
          </a:p>
          <a:p>
            <a:pPr lvl="1"/>
            <a:r>
              <a:rPr lang="en-US" sz="2000" dirty="0" smtClean="0"/>
              <a:t> This threw the country into complete chaos since the government of Belgian didn’t prepare the people of Congo for independence. Therefore, the Prime Minister, Patrice Lumumba had a very difficult situation to handle and control the people of Congo. As a result of the Crisis,  Belgian sent paratroops in order to protect Belgian citizens in Congo. This was an illegal act because Congo was free of Belgian rule.</a:t>
            </a:r>
          </a:p>
          <a:p>
            <a:pPr lvl="1"/>
            <a:r>
              <a:rPr lang="en-US" sz="2000" dirty="0" smtClean="0"/>
              <a:t> What worsened the conflict was Katanga breaking off from Southern Congo. Thus, Lumumba appealed to the UN and the UN sent about 10,000 troops in order restore power which started the huge Congo Crisis.  </a:t>
            </a:r>
            <a:endParaRPr lang="en-US" sz="2000" dirty="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70104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351353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4572000" cy="6858000"/>
          </a:xfrm>
          <a:prstGeom prst="rect">
            <a:avLst/>
          </a:prstGeom>
        </p:spPr>
      </p:pic>
      <p:sp>
        <p:nvSpPr>
          <p:cNvPr id="2" name="Title 1"/>
          <p:cNvSpPr>
            <a:spLocks noGrp="1"/>
          </p:cNvSpPr>
          <p:nvPr>
            <p:ph type="title"/>
          </p:nvPr>
        </p:nvSpPr>
        <p:spPr>
          <a:xfrm rot="19574978">
            <a:off x="-266700" y="2501804"/>
            <a:ext cx="5105400" cy="1609344"/>
          </a:xfrm>
        </p:spPr>
        <p:txBody>
          <a:bodyPr/>
          <a:lstStyle/>
          <a:p>
            <a:r>
              <a:rPr lang="en-US" dirty="0" smtClean="0">
                <a:solidFill>
                  <a:schemeClr val="accent2">
                    <a:lumMod val="75000"/>
                  </a:schemeClr>
                </a:solidFill>
              </a:rPr>
              <a:t>What happened cont…</a:t>
            </a:r>
            <a:endParaRPr lang="en-US" dirty="0">
              <a:solidFill>
                <a:schemeClr val="accent2">
                  <a:lumMod val="75000"/>
                </a:schemeClr>
              </a:solidFill>
            </a:endParaRPr>
          </a:p>
        </p:txBody>
      </p:sp>
      <p:sp>
        <p:nvSpPr>
          <p:cNvPr id="3" name="Content Placeholder 2"/>
          <p:cNvSpPr>
            <a:spLocks noGrp="1"/>
          </p:cNvSpPr>
          <p:nvPr>
            <p:ph idx="1"/>
          </p:nvPr>
        </p:nvSpPr>
        <p:spPr>
          <a:xfrm>
            <a:off x="4572000" y="0"/>
            <a:ext cx="4572000" cy="6858000"/>
          </a:xfrm>
        </p:spPr>
        <p:txBody>
          <a:bodyPr>
            <a:normAutofit fontScale="62500" lnSpcReduction="20000"/>
          </a:bodyPr>
          <a:lstStyle/>
          <a:p>
            <a:r>
              <a:rPr lang="en-US" dirty="0" smtClean="0"/>
              <a:t>“New Villages” were created which were guarded camps.</a:t>
            </a:r>
          </a:p>
          <a:p>
            <a:pPr lvl="1"/>
            <a:r>
              <a:rPr lang="en-US" dirty="0" smtClean="0"/>
              <a:t>People came to like them because they had better living standards there.</a:t>
            </a:r>
          </a:p>
          <a:p>
            <a:pPr lvl="1"/>
            <a:r>
              <a:rPr lang="en-US" dirty="0" smtClean="0"/>
              <a:t>This </a:t>
            </a:r>
            <a:r>
              <a:rPr lang="en-US" dirty="0"/>
              <a:t>was a counter-insurgency technique </a:t>
            </a:r>
            <a:r>
              <a:rPr lang="en-US" dirty="0" smtClean="0"/>
              <a:t>where they removed </a:t>
            </a:r>
            <a:r>
              <a:rPr lang="en-US" dirty="0"/>
              <a:t>a population which might be sympathetic to </a:t>
            </a:r>
            <a:r>
              <a:rPr lang="en-US" dirty="0" smtClean="0"/>
              <a:t>guerrillas.</a:t>
            </a:r>
          </a:p>
          <a:p>
            <a:r>
              <a:rPr lang="en-US" dirty="0" smtClean="0"/>
              <a:t>They had various battalions and regiments but the force  was still too small in order for them to fight the communists. Thus more soldiers and supplies were brought to Malaya.</a:t>
            </a:r>
          </a:p>
          <a:p>
            <a:r>
              <a:rPr lang="en-US" dirty="0" smtClean="0"/>
              <a:t>Most of the fighting that was done was done in the forest. Mostly involved guerilla warfare.</a:t>
            </a:r>
          </a:p>
          <a:p>
            <a:r>
              <a:rPr lang="en-US" dirty="0" smtClean="0"/>
              <a:t>At the end of the war the </a:t>
            </a:r>
            <a:r>
              <a:rPr lang="en-US" dirty="0"/>
              <a:t>National Liberation </a:t>
            </a:r>
            <a:r>
              <a:rPr lang="en-US" dirty="0" smtClean="0"/>
              <a:t>Army was </a:t>
            </a:r>
            <a:r>
              <a:rPr lang="en-US" dirty="0"/>
              <a:t>been defeated and </a:t>
            </a:r>
            <a:r>
              <a:rPr lang="en-US" dirty="0" smtClean="0"/>
              <a:t>Chin </a:t>
            </a:r>
            <a:r>
              <a:rPr lang="en-US" dirty="0" err="1" smtClean="0"/>
              <a:t>Peng</a:t>
            </a:r>
            <a:r>
              <a:rPr lang="en-US" dirty="0" smtClean="0"/>
              <a:t> the commander and many others </a:t>
            </a:r>
            <a:r>
              <a:rPr lang="en-US" dirty="0"/>
              <a:t>left the country </a:t>
            </a:r>
            <a:r>
              <a:rPr lang="en-US" dirty="0" smtClean="0"/>
              <a:t>and went to Beijing, China where they were given asylum.</a:t>
            </a:r>
          </a:p>
          <a:p>
            <a:r>
              <a:rPr lang="en-US" dirty="0"/>
              <a:t>The </a:t>
            </a:r>
            <a:r>
              <a:rPr lang="en-US" dirty="0" smtClean="0"/>
              <a:t>last of the resistance </a:t>
            </a:r>
            <a:r>
              <a:rPr lang="en-US" dirty="0"/>
              <a:t>from MRLA guerrillas ended with a surrender in the Telok Anson marsh </a:t>
            </a:r>
            <a:r>
              <a:rPr lang="en-US" dirty="0" smtClean="0"/>
              <a:t>area (1958). </a:t>
            </a:r>
            <a:r>
              <a:rPr lang="en-US" dirty="0"/>
              <a:t>The remaining MRLA forces fled to the Thai border and further east.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0632552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7345"/>
            <a:ext cx="9141246" cy="685065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7051756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3400">
        <p14:reveal/>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8" name="Picture 4" descr="Map of Malaya"/>
          <p:cNvPicPr>
            <a:picLocks noChangeAspect="1" noChangeArrowheads="1"/>
          </p:cNvPicPr>
          <p:nvPr/>
        </p:nvPicPr>
        <p:blipFill>
          <a:blip r:embed="rId2">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3">
                    <a14:imgEffect>
                      <a14:brightnessContrast contrast="-40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08000" y="384562"/>
            <a:ext cx="8636000" cy="64770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2" name="Title 1"/>
          <p:cNvSpPr>
            <a:spLocks noGrp="1"/>
          </p:cNvSpPr>
          <p:nvPr>
            <p:ph type="title"/>
          </p:nvPr>
        </p:nvSpPr>
        <p:spPr>
          <a:xfrm>
            <a:off x="2286000" y="-490911"/>
            <a:ext cx="7772400" cy="1609344"/>
          </a:xfrm>
        </p:spPr>
        <p:txBody>
          <a:bodyPr/>
          <a:lstStyle/>
          <a:p>
            <a:r>
              <a:rPr lang="en-US" dirty="0" smtClean="0"/>
              <a:t>Where and When?</a:t>
            </a:r>
            <a:endParaRPr lang="en-US" dirty="0"/>
          </a:p>
        </p:txBody>
      </p:sp>
      <p:sp>
        <p:nvSpPr>
          <p:cNvPr id="3" name="Content Placeholder 2"/>
          <p:cNvSpPr>
            <a:spLocks noGrp="1"/>
          </p:cNvSpPr>
          <p:nvPr>
            <p:ph idx="1"/>
          </p:nvPr>
        </p:nvSpPr>
        <p:spPr>
          <a:xfrm>
            <a:off x="228600" y="2301993"/>
            <a:ext cx="7772400" cy="4050792"/>
          </a:xfrm>
        </p:spPr>
        <p:txBody>
          <a:bodyPr>
            <a:normAutofit fontScale="92500" lnSpcReduction="20000"/>
          </a:bodyPr>
          <a:lstStyle/>
          <a:p>
            <a:pPr lvl="0"/>
            <a:r>
              <a:rPr lang="en-US" dirty="0" smtClean="0">
                <a:solidFill>
                  <a:schemeClr val="tx1">
                    <a:lumMod val="95000"/>
                    <a:lumOff val="5000"/>
                  </a:schemeClr>
                </a:solidFill>
              </a:rPr>
              <a:t>From June1948 to July 1960</a:t>
            </a:r>
          </a:p>
          <a:p>
            <a:pPr lvl="0"/>
            <a:r>
              <a:rPr lang="en-US" dirty="0" smtClean="0">
                <a:solidFill>
                  <a:schemeClr val="tx1">
                    <a:lumMod val="95000"/>
                    <a:lumOff val="5000"/>
                  </a:schemeClr>
                </a:solidFill>
              </a:rPr>
              <a:t>The fighting took place for 12 years and was brutal.</a:t>
            </a:r>
          </a:p>
          <a:p>
            <a:pPr lvl="0"/>
            <a:r>
              <a:rPr lang="en-US" dirty="0" smtClean="0">
                <a:solidFill>
                  <a:schemeClr val="tx1">
                    <a:lumMod val="95000"/>
                    <a:lumOff val="5000"/>
                  </a:schemeClr>
                </a:solidFill>
              </a:rPr>
              <a:t>Malaya is a peninsula in Southeast Asia.</a:t>
            </a:r>
            <a:endParaRPr lang="en-US" dirty="0">
              <a:solidFill>
                <a:schemeClr val="tx1">
                  <a:lumMod val="95000"/>
                  <a:lumOff val="5000"/>
                </a:schemeClr>
              </a:solidFill>
            </a:endParaRPr>
          </a:p>
          <a:p>
            <a:pPr lvl="0"/>
            <a:r>
              <a:rPr lang="en-US" dirty="0" smtClean="0">
                <a:solidFill>
                  <a:schemeClr val="tx1">
                    <a:lumMod val="95000"/>
                    <a:lumOff val="5000"/>
                  </a:schemeClr>
                </a:solidFill>
              </a:rPr>
              <a:t> </a:t>
            </a:r>
            <a:r>
              <a:rPr lang="en-US" dirty="0">
                <a:solidFill>
                  <a:schemeClr val="tx1">
                    <a:lumMod val="95000"/>
                    <a:lumOff val="5000"/>
                  </a:schemeClr>
                </a:solidFill>
              </a:rPr>
              <a:t>British Malaya is often used to refer to the Malay States under indirect British rule </a:t>
            </a:r>
            <a:r>
              <a:rPr lang="en-US" dirty="0" smtClean="0">
                <a:solidFill>
                  <a:schemeClr val="tx1">
                    <a:lumMod val="95000"/>
                    <a:lumOff val="5000"/>
                  </a:schemeClr>
                </a:solidFill>
              </a:rPr>
              <a:t>. </a:t>
            </a:r>
            <a:r>
              <a:rPr lang="en-US" dirty="0">
                <a:solidFill>
                  <a:schemeClr val="tx1">
                    <a:lumMod val="95000"/>
                    <a:lumOff val="5000"/>
                  </a:schemeClr>
                </a:solidFill>
              </a:rPr>
              <a:t>Due to </a:t>
            </a:r>
            <a:r>
              <a:rPr lang="en-US" dirty="0" smtClean="0">
                <a:solidFill>
                  <a:schemeClr val="tx1">
                    <a:lumMod val="95000"/>
                    <a:lumOff val="5000"/>
                  </a:schemeClr>
                </a:solidFill>
              </a:rPr>
              <a:t>it being a </a:t>
            </a:r>
            <a:r>
              <a:rPr lang="en-US" dirty="0">
                <a:solidFill>
                  <a:schemeClr val="tx1">
                    <a:lumMod val="95000"/>
                    <a:lumOff val="5000"/>
                  </a:schemeClr>
                </a:solidFill>
              </a:rPr>
              <a:t>combination of several former British territories, including Sabah and Sarawak</a:t>
            </a:r>
            <a:endParaRPr lang="en-US" dirty="0" smtClean="0">
              <a:solidFill>
                <a:schemeClr val="tx1">
                  <a:lumMod val="95000"/>
                  <a:lumOff val="5000"/>
                </a:schemeClr>
              </a:solidFill>
            </a:endParaRPr>
          </a:p>
          <a:p>
            <a:pPr lvl="1"/>
            <a:r>
              <a:rPr lang="en-US" dirty="0" smtClean="0">
                <a:solidFill>
                  <a:schemeClr val="tx1">
                    <a:lumMod val="95000"/>
                    <a:lumOff val="5000"/>
                  </a:schemeClr>
                </a:solidFill>
              </a:rPr>
              <a:t>Therefore it is also very diverse country there were the Muslim Malays, the Aborigines, Chinese, Indian, and the British.</a:t>
            </a:r>
            <a:endParaRPr lang="en-US" dirty="0">
              <a:solidFill>
                <a:schemeClr val="tx1">
                  <a:lumMod val="95000"/>
                  <a:lumOff val="5000"/>
                </a:schemeClr>
              </a:solidFill>
            </a:endParaRPr>
          </a:p>
          <a:p>
            <a:pPr marL="0" lvl="0" indent="0">
              <a:buNone/>
            </a:pPr>
            <a:endParaRPr lang="en-US" dirty="0">
              <a:solidFill>
                <a:schemeClr val="tx1">
                  <a:lumMod val="95000"/>
                  <a:lumOff val="5000"/>
                </a:scheme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7680855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7056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0387033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272395" y="3429000"/>
            <a:ext cx="4871605" cy="3429000"/>
          </a:xfrm>
          <a:prstGeom prst="rect">
            <a:avLst/>
          </a:prstGeom>
        </p:spPr>
      </p:pic>
      <p:pic>
        <p:nvPicPr>
          <p:cNvPr id="2050" name="Picture 2" descr="P01616.003 "/>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855" y="3429000"/>
            <a:ext cx="4286250" cy="34290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 name="Title 1"/>
          <p:cNvSpPr>
            <a:spLocks noGrp="1"/>
          </p:cNvSpPr>
          <p:nvPr>
            <p:ph type="title"/>
          </p:nvPr>
        </p:nvSpPr>
        <p:spPr>
          <a:xfrm>
            <a:off x="228600" y="-141732"/>
            <a:ext cx="2209800" cy="1132332"/>
          </a:xfrm>
        </p:spPr>
        <p:txBody>
          <a:bodyPr/>
          <a:lstStyle/>
          <a:p>
            <a:r>
              <a:rPr lang="en-US" dirty="0" smtClean="0"/>
              <a:t>WHY??</a:t>
            </a:r>
            <a:endParaRPr lang="en-US" dirty="0"/>
          </a:p>
        </p:txBody>
      </p:sp>
      <p:sp>
        <p:nvSpPr>
          <p:cNvPr id="3" name="Content Placeholder 2"/>
          <p:cNvSpPr>
            <a:spLocks noGrp="1"/>
          </p:cNvSpPr>
          <p:nvPr>
            <p:ph idx="1"/>
          </p:nvPr>
        </p:nvSpPr>
        <p:spPr>
          <a:xfrm>
            <a:off x="0" y="914400"/>
            <a:ext cx="9143999" cy="2514600"/>
          </a:xfrm>
        </p:spPr>
        <p:txBody>
          <a:bodyPr>
            <a:normAutofit fontScale="55000" lnSpcReduction="20000"/>
          </a:bodyPr>
          <a:lstStyle/>
          <a:p>
            <a:r>
              <a:rPr lang="en-US" dirty="0"/>
              <a:t> The </a:t>
            </a:r>
            <a:r>
              <a:rPr lang="en-US" dirty="0" smtClean="0"/>
              <a:t>major turning </a:t>
            </a:r>
            <a:r>
              <a:rPr lang="en-US" dirty="0"/>
              <a:t>point came in the </a:t>
            </a:r>
            <a:r>
              <a:rPr lang="en-US" dirty="0" smtClean="0"/>
              <a:t>population control </a:t>
            </a:r>
            <a:r>
              <a:rPr lang="en-US" dirty="0"/>
              <a:t>of Phase 2. </a:t>
            </a:r>
            <a:r>
              <a:rPr lang="en-US" dirty="0" smtClean="0"/>
              <a:t>Briggs Plan was developed, </a:t>
            </a:r>
            <a:r>
              <a:rPr lang="en-US" dirty="0"/>
              <a:t>with executive committees (combining police, military, Special Branch, and administrative officers) at local, state and national levels. Executive powers enabled these committees to override administrative fissures. The plan </a:t>
            </a:r>
            <a:r>
              <a:rPr lang="en-US" dirty="0" smtClean="0"/>
              <a:t>emphasized </a:t>
            </a:r>
            <a:r>
              <a:rPr lang="en-US" dirty="0"/>
              <a:t>resettlement </a:t>
            </a:r>
            <a:r>
              <a:rPr lang="en-US" dirty="0" smtClean="0"/>
              <a:t>of people to New Villages, concentration clustering people in laborers houses, </a:t>
            </a:r>
            <a:r>
              <a:rPr lang="en-US" dirty="0"/>
              <a:t>and sustained area </a:t>
            </a:r>
            <a:r>
              <a:rPr lang="en-US" dirty="0" smtClean="0"/>
              <a:t>patrolling. This allowed for them to protect, gain support, decrease communist influence on the people.</a:t>
            </a:r>
          </a:p>
          <a:p>
            <a:r>
              <a:rPr lang="en-US" dirty="0" smtClean="0"/>
              <a:t>The British and its supporting were at first unprepared. However they developed new and successful techniques that helped to defeat the communist.</a:t>
            </a:r>
          </a:p>
          <a:p>
            <a:r>
              <a:rPr lang="en-US" dirty="0" smtClean="0"/>
              <a:t>Led to the formation of the independent democratic nation of Malaya(now Malaysia)</a:t>
            </a:r>
            <a:endParaRPr lang="en-US" dirty="0"/>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2053929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flash/>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endParaRPr lang="en-US" dirty="0"/>
          </a:p>
        </p:txBody>
      </p:sp>
      <p:sp>
        <p:nvSpPr>
          <p:cNvPr id="3" name="Content Placeholder 2"/>
          <p:cNvSpPr>
            <a:spLocks noGrp="1"/>
          </p:cNvSpPr>
          <p:nvPr>
            <p:ph idx="1"/>
          </p:nvPr>
        </p:nvSpPr>
        <p:spPr/>
        <p:txBody>
          <a:bodyPr>
            <a:normAutofit fontScale="92500"/>
          </a:bodyPr>
          <a:lstStyle/>
          <a:p>
            <a:r>
              <a:rPr lang="en-US" dirty="0"/>
              <a:t> </a:t>
            </a:r>
            <a:r>
              <a:rPr lang="en-US" dirty="0" smtClean="0"/>
              <a:t>The Malayans managed to repel a communist uprising due to people getting involved. The communist had believed they could win through communist means but were wrong. The capitalist actually gained the peoples trust and were supported. Due to the communist defeat the US technically had more supporters and allies now</a:t>
            </a:r>
            <a:r>
              <a:rPr lang="en-US" dirty="0"/>
              <a:t>. This war was won against communism. However it is not that well recalled due to other failures.</a:t>
            </a:r>
          </a:p>
          <a:p>
            <a:endParaRPr lang="en-US" dirty="0"/>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4176911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7199" y="1447800"/>
            <a:ext cx="4547755" cy="1981200"/>
          </a:xfrm>
        </p:spPr>
        <p:txBody>
          <a:bodyPr/>
          <a:lstStyle/>
          <a:p>
            <a:r>
              <a:rPr lang="en-US" b="1" dirty="0" smtClean="0">
                <a:solidFill>
                  <a:srgbClr val="C00000"/>
                </a:solidFill>
                <a:effectLst>
                  <a:outerShdw blurRad="38100" dist="38100" dir="2700000" algn="tl">
                    <a:srgbClr val="000000">
                      <a:alpha val="43137"/>
                    </a:srgbClr>
                  </a:outerShdw>
                </a:effectLst>
              </a:rPr>
              <a:t>Cuban Revolution</a:t>
            </a:r>
            <a:endParaRPr lang="en-US" b="1" dirty="0">
              <a:solidFill>
                <a:srgbClr val="C000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normAutofit fontScale="25000" lnSpcReduction="20000"/>
          </a:bodyPr>
          <a:lstStyle/>
          <a:p>
            <a:r>
              <a:rPr lang="en-US" sz="14400" dirty="0" smtClean="0"/>
              <a:t>By: Yana Sukhorska </a:t>
            </a:r>
            <a:br>
              <a:rPr lang="en-US" sz="14400" dirty="0" smtClean="0"/>
            </a:br>
            <a:r>
              <a:rPr lang="en-US" sz="14400" dirty="0" smtClean="0"/>
              <a:t>APUSH</a:t>
            </a:r>
            <a:r>
              <a:rPr lang="en-US" dirty="0" smtClean="0"/>
              <a:t/>
            </a:r>
            <a:br>
              <a:rPr lang="en-US" dirty="0" smtClean="0"/>
            </a:br>
            <a:endParaRPr lang="en-US" dirty="0"/>
          </a:p>
        </p:txBody>
      </p:sp>
      <p:pic>
        <p:nvPicPr>
          <p:cNvPr id="1026" name="Picture 2" descr="https://encrypted-tbn2.gstatic.com/images?q=tbn:ANd9GcQL69S7ZHvm-TLKz3zHb0r1pu_bMYks3wzSUkWSB-rcKzxoUvKVOA"/>
          <p:cNvPicPr>
            <a:picLocks noChangeAspect="1" noChangeArrowheads="1"/>
          </p:cNvPicPr>
          <p:nvPr/>
        </p:nvPicPr>
        <p:blipFill>
          <a:blip r:embed="rId2">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val="0"/>
              </a:ext>
            </a:extLst>
          </a:blip>
          <a:srcRect/>
          <a:stretch>
            <a:fillRect/>
          </a:stretch>
        </p:blipFill>
        <p:spPr bwMode="auto">
          <a:xfrm>
            <a:off x="762000" y="401782"/>
            <a:ext cx="3581400" cy="2895600"/>
          </a:xfrm>
          <a:prstGeom prst="rect">
            <a:avLst/>
          </a:prstGeom>
          <a:ln>
            <a:noFill/>
          </a:ln>
          <a:effectLst>
            <a:softEdge rad="112500"/>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Lst>
        </p:spPr>
      </p:pic>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13598326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latin typeface="Times New Roman" pitchFamily="18" charset="0"/>
                <a:cs typeface="Times New Roman" pitchFamily="18" charset="0"/>
              </a:rPr>
              <a:t>Who was Involved?</a:t>
            </a:r>
            <a:endParaRPr lang="en-US" sz="2000" dirty="0">
              <a:latin typeface="Times New Roman" pitchFamily="18" charset="0"/>
              <a:cs typeface="Times New Roman" pitchFamily="18" charset="0"/>
            </a:endParaRPr>
          </a:p>
        </p:txBody>
      </p:sp>
      <p:sp>
        <p:nvSpPr>
          <p:cNvPr id="3" name="Content Placeholder 2"/>
          <p:cNvSpPr>
            <a:spLocks noGrp="1"/>
          </p:cNvSpPr>
          <p:nvPr>
            <p:ph idx="1"/>
          </p:nvPr>
        </p:nvSpPr>
        <p:spPr>
          <a:xfrm>
            <a:off x="502920" y="2286000"/>
            <a:ext cx="8183880" cy="2432304"/>
          </a:xfrm>
        </p:spPr>
        <p:txBody>
          <a:bodyPr>
            <a:normAutofit lnSpcReduction="10000"/>
          </a:bodyPr>
          <a:lstStyle/>
          <a:p>
            <a:r>
              <a:rPr lang="en-US" sz="1600" dirty="0" smtClean="0">
                <a:latin typeface="Times New Roman" pitchFamily="18" charset="0"/>
                <a:cs typeface="Times New Roman" pitchFamily="18" charset="0"/>
              </a:rPr>
              <a:t>The Cuban Revolution was caused by the former president </a:t>
            </a:r>
            <a:r>
              <a:rPr lang="en-US" sz="1600" dirty="0" err="1" smtClean="0">
                <a:latin typeface="Times New Roman" pitchFamily="18" charset="0"/>
                <a:cs typeface="Times New Roman" pitchFamily="18" charset="0"/>
              </a:rPr>
              <a:t>Fulgencio</a:t>
            </a:r>
            <a:r>
              <a:rPr lang="en-US" sz="1600" dirty="0" smtClean="0">
                <a:latin typeface="Times New Roman" pitchFamily="18" charset="0"/>
                <a:cs typeface="Times New Roman" pitchFamily="18" charset="0"/>
              </a:rPr>
              <a:t> Batista who seized power on March 10, 1952</a:t>
            </a:r>
          </a:p>
          <a:p>
            <a:r>
              <a:rPr lang="en-US" sz="1600" dirty="0" smtClean="0">
                <a:latin typeface="Times New Roman" pitchFamily="18" charset="0"/>
                <a:cs typeface="Times New Roman" pitchFamily="18" charset="0"/>
              </a:rPr>
              <a:t>Even though Cuba received a lot of support from the US the Cuban people themselves were not happy with Batista </a:t>
            </a:r>
          </a:p>
          <a:p>
            <a:r>
              <a:rPr lang="en-US" sz="1600" dirty="0" smtClean="0">
                <a:latin typeface="Times New Roman" pitchFamily="18" charset="0"/>
                <a:cs typeface="Times New Roman" pitchFamily="18" charset="0"/>
              </a:rPr>
              <a:t>One who really opposed Batista was a young lawyer named Fidel Castro who wanted to overthrow Batista because he revealed that Batista’s government was full of corruption and tyranny.</a:t>
            </a:r>
          </a:p>
          <a:p>
            <a:r>
              <a:rPr lang="en-US" sz="1600" dirty="0" smtClean="0">
                <a:latin typeface="Times New Roman" pitchFamily="18" charset="0"/>
                <a:cs typeface="Times New Roman" pitchFamily="18" charset="0"/>
              </a:rPr>
              <a:t>The Cuban population wanted a Communist government because the democratic government was corrupt</a:t>
            </a:r>
          </a:p>
          <a:p>
            <a:endParaRPr lang="en-US" sz="1600" dirty="0" smtClean="0">
              <a:latin typeface="Times New Roman" pitchFamily="18" charset="0"/>
              <a:cs typeface="Times New Roman" pitchFamily="18" charset="0"/>
            </a:endParaRPr>
          </a:p>
        </p:txBody>
      </p:sp>
      <p:pic>
        <p:nvPicPr>
          <p:cNvPr id="4" name="Picture 2" descr="https://encrypted-tbn1.gstatic.com/images?q=tbn:ANd9GcSFqEjjZvVc4lac9Dgow7B-ZbNX44svok2w3b5KdL5_sAPftuPk"/>
          <p:cNvPicPr>
            <a:picLocks noChangeAspect="1" noChangeArrowheads="1"/>
          </p:cNvPicPr>
          <p:nvPr/>
        </p:nvPicPr>
        <p:blipFill>
          <a:blip r:embed="rId2">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val="0"/>
              </a:ext>
            </a:extLst>
          </a:blip>
          <a:srcRect/>
          <a:stretch>
            <a:fillRect/>
          </a:stretch>
        </p:blipFill>
        <p:spPr bwMode="auto">
          <a:xfrm>
            <a:off x="161838" y="381000"/>
            <a:ext cx="2619375" cy="1743076"/>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Lst>
        </p:spPr>
      </p:pic>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26689947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happened?</a:t>
            </a:r>
            <a:endParaRPr lang="en-US" dirty="0"/>
          </a:p>
        </p:txBody>
      </p:sp>
      <p:sp>
        <p:nvSpPr>
          <p:cNvPr id="3" name="Content Placeholder 2"/>
          <p:cNvSpPr>
            <a:spLocks noGrp="1"/>
          </p:cNvSpPr>
          <p:nvPr>
            <p:ph idx="1"/>
          </p:nvPr>
        </p:nvSpPr>
        <p:spPr>
          <a:xfrm>
            <a:off x="502920" y="2209800"/>
            <a:ext cx="8183880" cy="2508504"/>
          </a:xfrm>
        </p:spPr>
        <p:txBody>
          <a:bodyPr>
            <a:normAutofit/>
          </a:bodyPr>
          <a:lstStyle/>
          <a:p>
            <a:r>
              <a:rPr lang="en-US" sz="1400" dirty="0" smtClean="0">
                <a:latin typeface="Times New Roman" pitchFamily="18" charset="0"/>
                <a:cs typeface="Times New Roman" pitchFamily="18" charset="0"/>
              </a:rPr>
              <a:t>On March 10, 1952 when Batista seized power he canceled all election and he became the only candidate in power</a:t>
            </a:r>
          </a:p>
          <a:p>
            <a:r>
              <a:rPr lang="en-US" sz="1400" dirty="0" smtClean="0">
                <a:latin typeface="Times New Roman" pitchFamily="18" charset="0"/>
                <a:cs typeface="Times New Roman" pitchFamily="18" charset="0"/>
              </a:rPr>
              <a:t> Due to this Fidel Castro a lawyer led a brutal one hundred guerillas to attack the </a:t>
            </a:r>
            <a:r>
              <a:rPr lang="en-US" sz="1400" dirty="0" err="1" smtClean="0">
                <a:latin typeface="Times New Roman" pitchFamily="18" charset="0"/>
                <a:cs typeface="Times New Roman" pitchFamily="18" charset="0"/>
              </a:rPr>
              <a:t>Moncada</a:t>
            </a:r>
            <a:r>
              <a:rPr lang="en-US" sz="1400" dirty="0" smtClean="0">
                <a:latin typeface="Times New Roman" pitchFamily="18" charset="0"/>
                <a:cs typeface="Times New Roman" pitchFamily="18" charset="0"/>
              </a:rPr>
              <a:t> Barracks. This became known as the 26</a:t>
            </a:r>
            <a:r>
              <a:rPr lang="en-US" sz="1400" baseline="30000" dirty="0" smtClean="0">
                <a:latin typeface="Times New Roman" pitchFamily="18" charset="0"/>
                <a:cs typeface="Times New Roman" pitchFamily="18" charset="0"/>
              </a:rPr>
              <a:t>th</a:t>
            </a:r>
            <a:r>
              <a:rPr lang="en-US" sz="1400" dirty="0" smtClean="0">
                <a:latin typeface="Times New Roman" pitchFamily="18" charset="0"/>
                <a:cs typeface="Times New Roman" pitchFamily="18" charset="0"/>
              </a:rPr>
              <a:t> of July Movement. Although Castro's revolt was crushed and he was sentenced to prison. (Note: Fidel Castro's brother Raul was also part of this attack)</a:t>
            </a:r>
          </a:p>
          <a:p>
            <a:r>
              <a:rPr lang="en-US" sz="1400" dirty="0" smtClean="0">
                <a:latin typeface="Times New Roman" pitchFamily="18" charset="0"/>
                <a:cs typeface="Times New Roman" pitchFamily="18" charset="0"/>
              </a:rPr>
              <a:t>Although in 1954 when Batista became president he released all of the political prisoners and one of them was Fidel Castro</a:t>
            </a:r>
          </a:p>
          <a:p>
            <a:r>
              <a:rPr lang="en-US" sz="1400" dirty="0" smtClean="0">
                <a:latin typeface="Times New Roman" pitchFamily="18" charset="0"/>
                <a:cs typeface="Times New Roman" pitchFamily="18" charset="0"/>
              </a:rPr>
              <a:t>Raul and Fidel fled into Mexico City in June 1955 as in being in exile. This gave them time to come up with a plan to take down Batista</a:t>
            </a:r>
          </a:p>
          <a:p>
            <a:endParaRPr lang="en-US" sz="1400" dirty="0">
              <a:latin typeface="Times New Roman" pitchFamily="18" charset="0"/>
              <a:cs typeface="Times New Roman" pitchFamily="18" charset="0"/>
            </a:endParaRPr>
          </a:p>
        </p:txBody>
      </p:sp>
      <p:pic>
        <p:nvPicPr>
          <p:cNvPr id="1026" name="Picture 2" descr="http://www.marxist.com/images/stories/cuba/1952batista.jpg"/>
          <p:cNvPicPr>
            <a:picLocks noChangeAspect="1" noChangeArrowheads="1"/>
          </p:cNvPicPr>
          <p:nvPr/>
        </p:nvPicPr>
        <p:blipFill>
          <a:blip r:embed="rId2">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val="0"/>
              </a:ext>
            </a:extLst>
          </a:blip>
          <a:srcRect/>
          <a:stretch>
            <a:fillRect/>
          </a:stretch>
        </p:blipFill>
        <p:spPr bwMode="auto">
          <a:xfrm>
            <a:off x="228600" y="228600"/>
            <a:ext cx="1885950" cy="1971675"/>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Lst>
        </p:spPr>
      </p:pic>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25781652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304800"/>
            <a:ext cx="8183880" cy="1051560"/>
          </a:xfrm>
        </p:spPr>
        <p:txBody>
          <a:bodyPr>
            <a:normAutofit/>
          </a:bodyPr>
          <a:lstStyle/>
          <a:p>
            <a:pPr algn="ctr"/>
            <a:r>
              <a:rPr lang="en-US" sz="3000" dirty="0" smtClean="0"/>
              <a:t>Angolan Civil War </a:t>
            </a:r>
            <a:endParaRPr lang="en-US" sz="3000" dirty="0"/>
          </a:p>
        </p:txBody>
      </p:sp>
      <p:sp>
        <p:nvSpPr>
          <p:cNvPr id="2" name="Content Placeholder 1"/>
          <p:cNvSpPr>
            <a:spLocks noGrp="1"/>
          </p:cNvSpPr>
          <p:nvPr>
            <p:ph idx="1"/>
          </p:nvPr>
        </p:nvSpPr>
        <p:spPr>
          <a:xfrm>
            <a:off x="381000" y="1447800"/>
            <a:ext cx="8183880" cy="4187952"/>
          </a:xfrm>
        </p:spPr>
        <p:txBody>
          <a:bodyPr/>
          <a:lstStyle/>
          <a:p>
            <a:r>
              <a:rPr lang="en-US" dirty="0" smtClean="0"/>
              <a:t> What happened? </a:t>
            </a:r>
          </a:p>
          <a:p>
            <a:pPr lvl="1"/>
            <a:r>
              <a:rPr lang="en-US" sz="2200" dirty="0" smtClean="0"/>
              <a:t>The Angolan Civil War began when the people of Angola ended the war for independence from Portugal in 1975. It began when the three groups MPLA, UNITA, and FNLA met and signed an </a:t>
            </a:r>
            <a:r>
              <a:rPr lang="en-US" sz="2200" dirty="0" err="1" smtClean="0"/>
              <a:t>Alvor</a:t>
            </a:r>
            <a:r>
              <a:rPr lang="en-US" sz="2200" dirty="0" smtClean="0"/>
              <a:t> agreement </a:t>
            </a:r>
            <a:r>
              <a:rPr lang="en-US" dirty="0" smtClean="0"/>
              <a:t>that granted Angolan independence and provided for a three-way power sharing government. But the three groups started to fight again and thus the country descended into a Civil War. </a:t>
            </a:r>
            <a:endParaRPr lang="en-US" b="1" dirty="0"/>
          </a:p>
        </p:txBody>
      </p:sp>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168453164"/>
      </p:ext>
    </p:extLst>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1295400"/>
            <a:ext cx="4800600" cy="685800"/>
          </a:xfrm>
        </p:spPr>
        <p:txBody>
          <a:bodyPr>
            <a:normAutofit/>
          </a:bodyPr>
          <a:lstStyle/>
          <a:p>
            <a:r>
              <a:rPr lang="en-US" dirty="0" smtClean="0"/>
              <a:t>What happened?</a:t>
            </a:r>
            <a:endParaRPr lang="en-US" dirty="0"/>
          </a:p>
        </p:txBody>
      </p:sp>
      <p:sp>
        <p:nvSpPr>
          <p:cNvPr id="3" name="Content Placeholder 2"/>
          <p:cNvSpPr>
            <a:spLocks noGrp="1"/>
          </p:cNvSpPr>
          <p:nvPr>
            <p:ph idx="1"/>
          </p:nvPr>
        </p:nvSpPr>
        <p:spPr>
          <a:xfrm>
            <a:off x="1371600" y="2438400"/>
            <a:ext cx="6400800" cy="3200400"/>
          </a:xfrm>
        </p:spPr>
        <p:txBody>
          <a:bodyPr>
            <a:normAutofit/>
          </a:bodyPr>
          <a:lstStyle/>
          <a:p>
            <a:r>
              <a:rPr lang="en-US" sz="1400" dirty="0" smtClean="0">
                <a:latin typeface="Times New Roman" pitchFamily="18" charset="0"/>
                <a:cs typeface="Times New Roman" pitchFamily="18" charset="0"/>
              </a:rPr>
              <a:t>When Raul and Fidel formed a group they returned to Cuba on November 1956. </a:t>
            </a:r>
          </a:p>
          <a:p>
            <a:r>
              <a:rPr lang="en-US" sz="1400" dirty="0" smtClean="0">
                <a:latin typeface="Times New Roman" pitchFamily="18" charset="0"/>
                <a:cs typeface="Times New Roman" pitchFamily="18" charset="0"/>
              </a:rPr>
              <a:t>However when they came back Castro’s group was attacked and only a small number of survivors remained, all who did survive regrouped and continued to hike to the Sierra </a:t>
            </a:r>
            <a:r>
              <a:rPr lang="en-US" sz="1400" dirty="0" err="1" smtClean="0">
                <a:latin typeface="Times New Roman" pitchFamily="18" charset="0"/>
                <a:cs typeface="Times New Roman" pitchFamily="18" charset="0"/>
              </a:rPr>
              <a:t>Maestra</a:t>
            </a:r>
            <a:r>
              <a:rPr lang="en-US" sz="1400" dirty="0" smtClean="0">
                <a:latin typeface="Times New Roman" pitchFamily="18" charset="0"/>
                <a:cs typeface="Times New Roman" pitchFamily="18" charset="0"/>
              </a:rPr>
              <a:t> mountains because they were in exile and could not really enter Cuba. </a:t>
            </a:r>
          </a:p>
          <a:p>
            <a:r>
              <a:rPr lang="en-US" sz="1400" dirty="0" smtClean="0">
                <a:latin typeface="Times New Roman" pitchFamily="18" charset="0"/>
                <a:cs typeface="Times New Roman" pitchFamily="18" charset="0"/>
              </a:rPr>
              <a:t>A couple of months later a Student Revolutionary Directorate stormed the Presidential Palace but most were killed</a:t>
            </a:r>
          </a:p>
          <a:p>
            <a:r>
              <a:rPr lang="en-US" sz="1400" dirty="0" smtClean="0">
                <a:latin typeface="Times New Roman" pitchFamily="18" charset="0"/>
                <a:cs typeface="Times New Roman" pitchFamily="18" charset="0"/>
              </a:rPr>
              <a:t>Since then until 1958 Castro launched many attacks in the Sierra Mountains killing anyone who was loyal to Batista</a:t>
            </a:r>
          </a:p>
          <a:p>
            <a:r>
              <a:rPr lang="en-US" sz="1400" dirty="0" smtClean="0">
                <a:latin typeface="Times New Roman" pitchFamily="18" charset="0"/>
                <a:cs typeface="Times New Roman" pitchFamily="18" charset="0"/>
              </a:rPr>
              <a:t>Batista did try to fight back but Castro won the Battle of La Plata and he escaped capture in the Battle of Las Mercedes</a:t>
            </a:r>
          </a:p>
          <a:p>
            <a:r>
              <a:rPr lang="en-US" sz="1400" dirty="0" smtClean="0">
                <a:latin typeface="Times New Roman" pitchFamily="18" charset="0"/>
                <a:cs typeface="Times New Roman" pitchFamily="18" charset="0"/>
              </a:rPr>
              <a:t>Castro’s group captured many cities in Cuba and in January 1, 1959 Batista was taken from power, and he fled to the Dominican Republic</a:t>
            </a:r>
            <a:endParaRPr lang="en-US" sz="1400" dirty="0">
              <a:latin typeface="Times New Roman" pitchFamily="18" charset="0"/>
              <a:cs typeface="Times New Roman" pitchFamily="18" charset="0"/>
            </a:endParaRPr>
          </a:p>
        </p:txBody>
      </p:sp>
      <p:pic>
        <p:nvPicPr>
          <p:cNvPr id="3074" name="Picture 2" descr="http://w1.1559.telia.com/~u155900388/images/che_revolution.jpg"/>
          <p:cNvPicPr>
            <a:picLocks noChangeAspect="1" noChangeArrowheads="1"/>
          </p:cNvPicPr>
          <p:nvPr/>
        </p:nvPicPr>
        <p:blipFill>
          <a:blip r:embed="rId2">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val="0"/>
              </a:ext>
            </a:extLst>
          </a:blip>
          <a:srcRect/>
          <a:stretch>
            <a:fillRect/>
          </a:stretch>
        </p:blipFill>
        <p:spPr bwMode="auto">
          <a:xfrm>
            <a:off x="457200" y="609599"/>
            <a:ext cx="2438400" cy="1688593"/>
          </a:xfrm>
          <a:prstGeom prst="rect">
            <a:avLst/>
          </a:prstGeom>
          <a:ln>
            <a:noFill/>
          </a:ln>
          <a:effectLst>
            <a:softEdge rad="112500"/>
          </a:effectLst>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Lst>
        </p:spPr>
      </p:pic>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5015558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295400"/>
            <a:ext cx="6400800" cy="685800"/>
          </a:xfrm>
        </p:spPr>
        <p:txBody>
          <a:bodyPr>
            <a:normAutofit/>
          </a:bodyPr>
          <a:lstStyle/>
          <a:p>
            <a:r>
              <a:rPr lang="en-US" dirty="0" smtClean="0"/>
              <a:t>What happened?</a:t>
            </a:r>
            <a:endParaRPr lang="en-US" dirty="0"/>
          </a:p>
        </p:txBody>
      </p:sp>
      <p:sp>
        <p:nvSpPr>
          <p:cNvPr id="3" name="Content Placeholder 2"/>
          <p:cNvSpPr>
            <a:spLocks noGrp="1"/>
          </p:cNvSpPr>
          <p:nvPr>
            <p:ph idx="1"/>
          </p:nvPr>
        </p:nvSpPr>
        <p:spPr>
          <a:xfrm>
            <a:off x="457200" y="2438400"/>
            <a:ext cx="8183880" cy="4187952"/>
          </a:xfrm>
        </p:spPr>
        <p:txBody>
          <a:bodyPr>
            <a:normAutofit/>
          </a:bodyPr>
          <a:lstStyle/>
          <a:p>
            <a:r>
              <a:rPr lang="en-US" sz="1400" dirty="0" smtClean="0">
                <a:latin typeface="Times New Roman" pitchFamily="18" charset="0"/>
                <a:cs typeface="Times New Roman" pitchFamily="18" charset="0"/>
              </a:rPr>
              <a:t>After the Cuban Revolution Batista all of Batista's soldiers, policemen, and agents were tried and executed</a:t>
            </a:r>
          </a:p>
          <a:p>
            <a:r>
              <a:rPr lang="en-US" sz="1400" dirty="0" smtClean="0">
                <a:latin typeface="Times New Roman" pitchFamily="18" charset="0"/>
                <a:cs typeface="Times New Roman" pitchFamily="18" charset="0"/>
              </a:rPr>
              <a:t>Castro became the Commander-in Chief, however when the prime minister Jose </a:t>
            </a:r>
            <a:r>
              <a:rPr lang="en-US" sz="1400" dirty="0" err="1" smtClean="0">
                <a:latin typeface="Times New Roman" pitchFamily="18" charset="0"/>
                <a:cs typeface="Times New Roman" pitchFamily="18" charset="0"/>
              </a:rPr>
              <a:t>Miro</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Cardora</a:t>
            </a:r>
            <a:r>
              <a:rPr lang="en-US" sz="1400" dirty="0" smtClean="0">
                <a:latin typeface="Times New Roman" pitchFamily="18" charset="0"/>
                <a:cs typeface="Times New Roman" pitchFamily="18" charset="0"/>
              </a:rPr>
              <a:t> resigned Castro became prime minister.</a:t>
            </a:r>
          </a:p>
          <a:p>
            <a:r>
              <a:rPr lang="en-US" sz="1400" dirty="0" smtClean="0">
                <a:latin typeface="Times New Roman" pitchFamily="18" charset="0"/>
                <a:cs typeface="Times New Roman" pitchFamily="18" charset="0"/>
              </a:rPr>
              <a:t>After the revolution Ernesto </a:t>
            </a:r>
            <a:r>
              <a:rPr lang="en-US" sz="1400" dirty="0" err="1" smtClean="0">
                <a:latin typeface="Times New Roman" pitchFamily="18" charset="0"/>
                <a:cs typeface="Times New Roman" pitchFamily="18" charset="0"/>
              </a:rPr>
              <a:t>Che</a:t>
            </a:r>
            <a:r>
              <a:rPr lang="en-US" sz="1400" dirty="0" smtClean="0">
                <a:latin typeface="Times New Roman" pitchFamily="18" charset="0"/>
                <a:cs typeface="Times New Roman" pitchFamily="18" charset="0"/>
              </a:rPr>
              <a:t> Guevara who helped with the revolution was appointed as president and also was appointed as the minister of industry</a:t>
            </a:r>
          </a:p>
          <a:p>
            <a:r>
              <a:rPr lang="en-US" sz="1400" dirty="0" smtClean="0">
                <a:latin typeface="Times New Roman" pitchFamily="18" charset="0"/>
                <a:cs typeface="Times New Roman" pitchFamily="18" charset="0"/>
              </a:rPr>
              <a:t>The new government was well accepted and valued</a:t>
            </a:r>
          </a:p>
          <a:p>
            <a:r>
              <a:rPr lang="en-US" sz="1400" dirty="0" smtClean="0">
                <a:latin typeface="Times New Roman" pitchFamily="18" charset="0"/>
                <a:cs typeface="Times New Roman" pitchFamily="18" charset="0"/>
              </a:rPr>
              <a:t>Also when the Cuban Revolution came to an end Cuba became the first Communist state in the western hemisphere .</a:t>
            </a:r>
            <a:endParaRPr lang="en-US" sz="1400" dirty="0">
              <a:latin typeface="Times New Roman" pitchFamily="18" charset="0"/>
              <a:cs typeface="Times New Roman" pitchFamily="18" charset="0"/>
            </a:endParaRPr>
          </a:p>
        </p:txBody>
      </p:sp>
      <p:pic>
        <p:nvPicPr>
          <p:cNvPr id="1030" name="Picture 6" descr="http://upload.wikimedia.org/wikipedia/commons/thumb/5/58/CheHigh.jpg/250px-CheHigh.jpg"/>
          <p:cNvPicPr>
            <a:picLocks noChangeAspect="1" noChangeArrowheads="1"/>
          </p:cNvPicPr>
          <p:nvPr/>
        </p:nvPicPr>
        <p:blipFill>
          <a:blip r:embed="rId2"/>
          <a:srcRect/>
          <a:stretch>
            <a:fillRect/>
          </a:stretch>
        </p:blipFill>
        <p:spPr bwMode="auto">
          <a:xfrm>
            <a:off x="838200" y="304800"/>
            <a:ext cx="1578106" cy="2133600"/>
          </a:xfrm>
          <a:prstGeom prst="rect">
            <a:avLst/>
          </a:prstGeom>
          <a:noFill/>
        </p:spPr>
      </p:pic>
      <p:pic>
        <p:nvPicPr>
          <p:cNvPr id="1032" name="Picture 8" descr="http://libcom.org/files/images/history/Castro.jpg"/>
          <p:cNvPicPr>
            <a:picLocks noChangeAspect="1" noChangeArrowheads="1"/>
          </p:cNvPicPr>
          <p:nvPr/>
        </p:nvPicPr>
        <p:blipFill>
          <a:blip r:embed="rId3"/>
          <a:srcRect/>
          <a:stretch>
            <a:fillRect/>
          </a:stretch>
        </p:blipFill>
        <p:spPr bwMode="auto">
          <a:xfrm>
            <a:off x="5715000" y="5029200"/>
            <a:ext cx="2567214" cy="1524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Where/When?</a:t>
            </a:r>
            <a:endParaRPr lang="en-US" dirty="0"/>
          </a:p>
        </p:txBody>
      </p:sp>
      <p:sp>
        <p:nvSpPr>
          <p:cNvPr id="4" name="Content Placeholder 3"/>
          <p:cNvSpPr>
            <a:spLocks noGrp="1"/>
          </p:cNvSpPr>
          <p:nvPr>
            <p:ph idx="1"/>
          </p:nvPr>
        </p:nvSpPr>
        <p:spPr/>
        <p:txBody>
          <a:bodyPr/>
          <a:lstStyle/>
          <a:p>
            <a:endParaRPr lang="en-US"/>
          </a:p>
        </p:txBody>
      </p:sp>
      <p:pic>
        <p:nvPicPr>
          <p:cNvPr id="4102" name="Picture 6" descr="File:Cuban Revolution map.svg"/>
          <p:cNvPicPr>
            <a:picLocks noChangeAspect="1" noChangeArrowheads="1"/>
          </p:cNvPicPr>
          <p:nvPr/>
        </p:nvPicPr>
        <p:blipFill>
          <a:blip r:embed="rId2">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val="0"/>
              </a:ext>
            </a:extLst>
          </a:blip>
          <a:srcRect/>
          <a:stretch>
            <a:fillRect/>
          </a:stretch>
        </p:blipFill>
        <p:spPr bwMode="auto">
          <a:xfrm>
            <a:off x="1371600" y="2286000"/>
            <a:ext cx="6400800" cy="3200400"/>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Lst>
        </p:spPr>
      </p:pic>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35081176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normAutofit/>
          </a:bodyPr>
          <a:lstStyle/>
          <a:p>
            <a:r>
              <a:rPr lang="en-US" sz="1600" dirty="0" smtClean="0">
                <a:latin typeface="Times New Roman" pitchFamily="18" charset="0"/>
                <a:cs typeface="Times New Roman" pitchFamily="18" charset="0"/>
              </a:rPr>
              <a:t>The major turning point of the Cuban Revolution is that Batista was never going to win because even though he received a lot of support from the United States, the people of  Cuba did not want a democratic government because it was corrupt and they wanted change. Also the U.S. foreign policy were not compatible with a radically anti-Americanism when Castro was coming into power in Cuba.</a:t>
            </a:r>
            <a:endParaRPr lang="en-US"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endParaRPr lang="en-US" dirty="0"/>
          </a:p>
        </p:txBody>
      </p:sp>
      <p:sp>
        <p:nvSpPr>
          <p:cNvPr id="3" name="Content Placeholder 2"/>
          <p:cNvSpPr>
            <a:spLocks noGrp="1"/>
          </p:cNvSpPr>
          <p:nvPr>
            <p:ph idx="1"/>
          </p:nvPr>
        </p:nvSpPr>
        <p:spPr/>
        <p:txBody>
          <a:bodyPr>
            <a:normAutofit/>
          </a:bodyPr>
          <a:lstStyle/>
          <a:p>
            <a:r>
              <a:rPr lang="en-US" sz="1600" dirty="0" smtClean="0">
                <a:latin typeface="Times New Roman" pitchFamily="18" charset="0"/>
                <a:cs typeface="Times New Roman" pitchFamily="18" charset="0"/>
              </a:rPr>
              <a:t>This impacted the Soviet union because as mentioned before Cuba became the first became the first Communist state in the western hemisphere. This gave an advantage to the Soviet Union since people in Cuba favored communism not democracy. Even though there was a lot of influence from the United States, they could not control the pro-communism that was rising in Cuba, since the majority of the population wanted to get rid of democracy due to Batista. </a:t>
            </a:r>
            <a:endParaRPr lang="en-US"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http://upload.wikimedia.org/wikipedia/commons/d/d8/HD-SN-99-02041.JPEG"/>
          <p:cNvPicPr>
            <a:picLocks noChangeAspect="1" noChangeArrowheads="1"/>
          </p:cNvPicPr>
          <p:nvPr/>
        </p:nvPicPr>
        <p:blipFill>
          <a:blip r:embed="rId2" cstate="print">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val="0"/>
              </a:ext>
            </a:extLst>
          </a:blip>
          <a:srcRect/>
          <a:stretch>
            <a:fillRect/>
          </a:stretch>
        </p:blipFill>
        <p:spPr bwMode="auto">
          <a:xfrm>
            <a:off x="0" y="0"/>
            <a:ext cx="9144000" cy="4648200"/>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Lst>
        </p:spPr>
      </p:pic>
      <p:sp>
        <p:nvSpPr>
          <p:cNvPr id="5" name="Rectangle 4"/>
          <p:cNvSpPr/>
          <p:nvPr/>
        </p:nvSpPr>
        <p:spPr>
          <a:xfrm>
            <a:off x="2286000" y="381000"/>
            <a:ext cx="576997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63500">
                    <a:schemeClr val="accent2">
                      <a:satMod val="175000"/>
                      <a:alpha val="40000"/>
                    </a:schemeClr>
                  </a:glow>
                  <a:outerShdw blurRad="50800" dist="39000" dir="5460000" algn="tl">
                    <a:srgbClr val="000000">
                      <a:alpha val="38000"/>
                    </a:srgbClr>
                  </a:outerShdw>
                </a:effectLst>
              </a:rPr>
              <a:t>First </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63500">
                    <a:schemeClr val="accent2">
                      <a:satMod val="175000"/>
                      <a:alpha val="40000"/>
                    </a:schemeClr>
                  </a:glow>
                  <a:outerShdw blurRad="60007" dist="200025" dir="15000000" sy="30000" kx="-1800000" algn="bl" rotWithShape="0">
                    <a:prstClr val="black">
                      <a:alpha val="32000"/>
                    </a:prstClr>
                  </a:outerShdw>
                  <a:reflection blurRad="6350" stA="55000" endA="300" endPos="45500" dir="5400000" sy="-100000" algn="bl" rotWithShape="0"/>
                </a:effectLst>
              </a:rPr>
              <a:t>Indochina</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63500">
                    <a:schemeClr val="accent2">
                      <a:satMod val="175000"/>
                      <a:alpha val="40000"/>
                    </a:schemeClr>
                  </a:glow>
                  <a:outerShdw blurRad="50800" dist="39000" dir="5460000" algn="tl">
                    <a:srgbClr val="000000">
                      <a:alpha val="38000"/>
                    </a:srgbClr>
                  </a:outerShdw>
                  <a:reflection blurRad="6350" stA="55000" endA="300" endPos="45500" dir="5400000" sy="-100000" algn="bl" rotWithShape="0"/>
                </a:effectLst>
              </a:rPr>
              <a:t> </a:t>
            </a: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63500">
                    <a:schemeClr val="accent2">
                      <a:satMod val="175000"/>
                      <a:alpha val="40000"/>
                    </a:schemeClr>
                  </a:glow>
                  <a:outerShdw blurRad="50800" dist="39000" dir="5460000" algn="tl">
                    <a:srgbClr val="000000">
                      <a:alpha val="38000"/>
                    </a:srgbClr>
                  </a:outerShdw>
                </a:effectLst>
              </a:rPr>
              <a:t>War</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63500">
                  <a:schemeClr val="accent2">
                    <a:satMod val="175000"/>
                    <a:alpha val="40000"/>
                  </a:schemeClr>
                </a:glow>
                <a:outerShdw blurRad="50800" dist="39000" dir="5460000" algn="tl">
                  <a:srgbClr val="000000">
                    <a:alpha val="38000"/>
                  </a:srgbClr>
                </a:outerShdw>
              </a:effectLst>
            </a:endParaRPr>
          </a:p>
        </p:txBody>
      </p:sp>
      <p:sp>
        <p:nvSpPr>
          <p:cNvPr id="7" name="TextBox 6"/>
          <p:cNvSpPr txBox="1"/>
          <p:nvPr/>
        </p:nvSpPr>
        <p:spPr>
          <a:xfrm>
            <a:off x="4953000" y="1828800"/>
            <a:ext cx="3962400" cy="461665"/>
          </a:xfrm>
          <a:prstGeom prst="rect">
            <a:avLst/>
          </a:prstGeom>
          <a:noFill/>
        </p:spPr>
        <p:txBody>
          <a:bodyPr wrap="square" rtlCol="0">
            <a:spAutoFit/>
          </a:bodyPr>
          <a:lstStyle/>
          <a:p>
            <a:r>
              <a:rPr lang="en-US" sz="2400" dirty="0" smtClean="0">
                <a:latin typeface="Bookman Old Style" pitchFamily="18" charset="0"/>
              </a:rPr>
              <a:t>BY : Aurora Parkinson</a:t>
            </a:r>
            <a:endParaRPr lang="en-US" sz="2400" dirty="0">
              <a:latin typeface="Bookman Old Style" pitchFamily="18" charset="0"/>
            </a:endParaRPr>
          </a:p>
        </p:txBody>
      </p:sp>
      <p:pic>
        <p:nvPicPr>
          <p:cNvPr id="6146" name="Picture 2" descr="http://imgc.allpostersimages.com/images/P-473-488-90/65/6536/LBA4100Z/posters/eddie-adams-vietnam-war-u-s-marines.jpg"/>
          <p:cNvPicPr>
            <a:picLocks noChangeAspect="1" noChangeArrowheads="1"/>
          </p:cNvPicPr>
          <p:nvPr/>
        </p:nvPicPr>
        <p:blipFill>
          <a:blip r:embed="rId3" cstate="print"/>
          <a:srcRect/>
          <a:stretch>
            <a:fillRect/>
          </a:stretch>
        </p:blipFill>
        <p:spPr bwMode="auto">
          <a:xfrm>
            <a:off x="0" y="4572000"/>
            <a:ext cx="2438400" cy="2286000"/>
          </a:xfrm>
          <a:prstGeom prst="rect">
            <a:avLst/>
          </a:prstGeom>
          <a:noFill/>
        </p:spPr>
      </p:pic>
      <p:pic>
        <p:nvPicPr>
          <p:cNvPr id="6148" name="Picture 4" descr="http://vietnameasyridertours.com/drawing/resize/DrawSmallImage400.ashx?img=77"/>
          <p:cNvPicPr>
            <a:picLocks noChangeAspect="1" noChangeArrowheads="1"/>
          </p:cNvPicPr>
          <p:nvPr/>
        </p:nvPicPr>
        <p:blipFill>
          <a:blip r:embed="rId4" cstate="print"/>
          <a:srcRect/>
          <a:stretch>
            <a:fillRect/>
          </a:stretch>
        </p:blipFill>
        <p:spPr bwMode="auto">
          <a:xfrm>
            <a:off x="2438400" y="4572000"/>
            <a:ext cx="4495800" cy="2286000"/>
          </a:xfrm>
          <a:prstGeom prst="rect">
            <a:avLst/>
          </a:prstGeom>
          <a:noFill/>
        </p:spPr>
      </p:pic>
      <p:pic>
        <p:nvPicPr>
          <p:cNvPr id="6150" name="Picture 6" descr="https://lh3.googleusercontent.com/-fW2iIIc-5qw/TWwCGGA6m-I/AAAAAAAADnw/g6xe_f5fmec/s1600/The+Vietnam+War+in+picture+01.jpg"/>
          <p:cNvPicPr>
            <a:picLocks noChangeAspect="1" noChangeArrowheads="1"/>
          </p:cNvPicPr>
          <p:nvPr/>
        </p:nvPicPr>
        <p:blipFill>
          <a:blip r:embed="rId5" cstate="print"/>
          <a:srcRect/>
          <a:stretch>
            <a:fillRect/>
          </a:stretch>
        </p:blipFill>
        <p:spPr bwMode="auto">
          <a:xfrm>
            <a:off x="6781799" y="4572000"/>
            <a:ext cx="2362201" cy="2286000"/>
          </a:xfrm>
          <a:prstGeom prst="rect">
            <a:avLst/>
          </a:prstGeom>
          <a:noFill/>
        </p:spPr>
      </p:pic>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402770940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1"/>
                                          </p:val>
                                        </p:tav>
                                        <p:tav tm="100000">
                                          <p:val>
                                            <p:strVal val="#ppt_x"/>
                                          </p:val>
                                        </p:tav>
                                      </p:tavLst>
                                    </p:anim>
                                    <p:anim calcmode="lin" valueType="num">
                                      <p:cBhvr>
                                        <p:cTn id="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8229600" cy="6172200"/>
          </a:xfrm>
        </p:spPr>
        <p:txBody>
          <a:bodyPr>
            <a:normAutofit fontScale="92500" lnSpcReduction="20000"/>
          </a:bodyPr>
          <a:lstStyle/>
          <a:p>
            <a:pPr marL="0" indent="0">
              <a:buNone/>
            </a:pPr>
            <a:r>
              <a:rPr lang="en-US" sz="4600" dirty="0" smtClean="0">
                <a:latin typeface="Bookman Old Style" pitchFamily="18" charset="0"/>
              </a:rPr>
              <a:t>The Nations Involved </a:t>
            </a:r>
          </a:p>
          <a:p>
            <a:pPr marL="0" indent="0">
              <a:buNone/>
            </a:pPr>
            <a:endParaRPr lang="en-US" dirty="0" smtClean="0">
              <a:latin typeface="Bookman Old Style" pitchFamily="18" charset="0"/>
            </a:endParaRPr>
          </a:p>
          <a:p>
            <a:pPr marL="0" indent="0">
              <a:buNone/>
            </a:pPr>
            <a:r>
              <a:rPr lang="en-US" dirty="0" smtClean="0">
                <a:latin typeface="Bookman Old Style" pitchFamily="18" charset="0"/>
              </a:rPr>
              <a:t>Victor’s Side </a:t>
            </a:r>
          </a:p>
          <a:p>
            <a:pPr lvl="1"/>
            <a:r>
              <a:rPr lang="en-US" dirty="0" smtClean="0">
                <a:latin typeface="Bookman Old Style" pitchFamily="18" charset="0"/>
              </a:rPr>
              <a:t>Viet Minh </a:t>
            </a:r>
          </a:p>
          <a:p>
            <a:pPr lvl="1"/>
            <a:r>
              <a:rPr lang="en-US" dirty="0" err="1" smtClean="0">
                <a:latin typeface="Bookman Old Style" pitchFamily="18" charset="0"/>
              </a:rPr>
              <a:t>Pathet</a:t>
            </a:r>
            <a:r>
              <a:rPr lang="en-US" dirty="0" smtClean="0">
                <a:latin typeface="Bookman Old Style" pitchFamily="18" charset="0"/>
              </a:rPr>
              <a:t> Lao (1950)</a:t>
            </a:r>
          </a:p>
          <a:p>
            <a:pPr lvl="1"/>
            <a:r>
              <a:rPr lang="en-US" dirty="0" smtClean="0">
                <a:latin typeface="Bookman Old Style" pitchFamily="18" charset="0"/>
              </a:rPr>
              <a:t>Khmer </a:t>
            </a:r>
            <a:r>
              <a:rPr lang="en-US" dirty="0" err="1" smtClean="0">
                <a:latin typeface="Bookman Old Style" pitchFamily="18" charset="0"/>
              </a:rPr>
              <a:t>Issarak</a:t>
            </a:r>
            <a:r>
              <a:rPr lang="en-US" dirty="0" smtClean="0">
                <a:latin typeface="Bookman Old Style" pitchFamily="18" charset="0"/>
              </a:rPr>
              <a:t> (1949)</a:t>
            </a:r>
          </a:p>
          <a:p>
            <a:pPr lvl="1"/>
            <a:r>
              <a:rPr lang="en-US" dirty="0" smtClean="0">
                <a:latin typeface="Bookman Old Style" pitchFamily="18" charset="0"/>
              </a:rPr>
              <a:t>United </a:t>
            </a:r>
            <a:r>
              <a:rPr lang="en-US" dirty="0" err="1" smtClean="0">
                <a:latin typeface="Bookman Old Style" pitchFamily="18" charset="0"/>
              </a:rPr>
              <a:t>Issarak</a:t>
            </a:r>
            <a:r>
              <a:rPr lang="en-US" dirty="0" smtClean="0">
                <a:latin typeface="Bookman Old Style" pitchFamily="18" charset="0"/>
              </a:rPr>
              <a:t> Front (1950)</a:t>
            </a:r>
          </a:p>
          <a:p>
            <a:pPr lvl="1"/>
            <a:r>
              <a:rPr lang="en-US" dirty="0" smtClean="0">
                <a:latin typeface="Bookman Old Style" pitchFamily="18" charset="0"/>
              </a:rPr>
              <a:t>People’s Republic of China</a:t>
            </a:r>
          </a:p>
          <a:p>
            <a:pPr lvl="1"/>
            <a:r>
              <a:rPr lang="en-US" dirty="0">
                <a:latin typeface="Bookman Old Style" pitchFamily="18" charset="0"/>
              </a:rPr>
              <a:t> </a:t>
            </a:r>
            <a:r>
              <a:rPr lang="en-US" dirty="0" smtClean="0">
                <a:latin typeface="Bookman Old Style" pitchFamily="18" charset="0"/>
              </a:rPr>
              <a:t>The Soviet Union</a:t>
            </a:r>
          </a:p>
          <a:p>
            <a:pPr marL="457200" lvl="1" indent="0">
              <a:buNone/>
            </a:pPr>
            <a:endParaRPr lang="en-US" dirty="0" smtClean="0">
              <a:latin typeface="Bookman Old Style" pitchFamily="18" charset="0"/>
            </a:endParaRPr>
          </a:p>
          <a:p>
            <a:pPr marL="0" indent="0">
              <a:buNone/>
            </a:pPr>
            <a:r>
              <a:rPr lang="en-US" dirty="0" smtClean="0">
                <a:latin typeface="Bookman Old Style" pitchFamily="18" charset="0"/>
              </a:rPr>
              <a:t>Defeated Side</a:t>
            </a:r>
          </a:p>
          <a:p>
            <a:pPr lvl="1"/>
            <a:r>
              <a:rPr lang="en-US" dirty="0" smtClean="0">
                <a:latin typeface="Bookman Old Style" pitchFamily="18" charset="0"/>
              </a:rPr>
              <a:t>French Indochina</a:t>
            </a:r>
          </a:p>
          <a:p>
            <a:pPr lvl="1"/>
            <a:r>
              <a:rPr lang="en-US" dirty="0">
                <a:latin typeface="Bookman Old Style" pitchFamily="18" charset="0"/>
              </a:rPr>
              <a:t> </a:t>
            </a:r>
            <a:r>
              <a:rPr lang="en-US" dirty="0" smtClean="0">
                <a:latin typeface="Bookman Old Style" pitchFamily="18" charset="0"/>
              </a:rPr>
              <a:t>State of Vietnam </a:t>
            </a:r>
          </a:p>
          <a:p>
            <a:pPr lvl="1"/>
            <a:r>
              <a:rPr lang="en-US" dirty="0" smtClean="0">
                <a:latin typeface="Bookman Old Style" pitchFamily="18" charset="0"/>
              </a:rPr>
              <a:t>Cambodia </a:t>
            </a:r>
          </a:p>
          <a:p>
            <a:pPr lvl="1"/>
            <a:r>
              <a:rPr lang="en-US" dirty="0" smtClean="0">
                <a:latin typeface="Bookman Old Style" pitchFamily="18" charset="0"/>
              </a:rPr>
              <a:t>Laos </a:t>
            </a:r>
          </a:p>
          <a:p>
            <a:pPr lvl="1"/>
            <a:r>
              <a:rPr lang="en-US" dirty="0" smtClean="0">
                <a:latin typeface="Bookman Old Style" pitchFamily="18" charset="0"/>
              </a:rPr>
              <a:t>France</a:t>
            </a:r>
          </a:p>
          <a:p>
            <a:pPr lvl="1"/>
            <a:r>
              <a:rPr lang="en-US" dirty="0" smtClean="0">
                <a:latin typeface="Bookman Old Style" pitchFamily="18" charset="0"/>
              </a:rPr>
              <a:t>The United States</a:t>
            </a:r>
          </a:p>
          <a:p>
            <a:pPr lvl="1"/>
            <a:endParaRPr lang="en-US" dirty="0" smtClean="0">
              <a:latin typeface="Bookman Old Style" pitchFamily="18" charset="0"/>
            </a:endParaRPr>
          </a:p>
        </p:txBody>
      </p:sp>
      <p:sp>
        <p:nvSpPr>
          <p:cNvPr id="4" name="TextBox 3"/>
          <p:cNvSpPr txBox="1"/>
          <p:nvPr/>
        </p:nvSpPr>
        <p:spPr>
          <a:xfrm>
            <a:off x="5271247" y="3447365"/>
            <a:ext cx="3110753" cy="584775"/>
          </a:xfrm>
          <a:prstGeom prst="rect">
            <a:avLst/>
          </a:prstGeom>
          <a:noFill/>
        </p:spPr>
        <p:txBody>
          <a:bodyPr wrap="square" rtlCol="0">
            <a:spAutoFit/>
          </a:bodyPr>
          <a:lstStyle/>
          <a:p>
            <a:r>
              <a:rPr lang="en-US" sz="3200" dirty="0" smtClean="0">
                <a:solidFill>
                  <a:srgbClr val="FF0000"/>
                </a:solidFill>
              </a:rPr>
              <a:t> </a:t>
            </a:r>
            <a:r>
              <a:rPr lang="en-US" sz="3200" dirty="0" smtClean="0">
                <a:solidFill>
                  <a:srgbClr val="FF0000"/>
                </a:solidFill>
                <a:latin typeface="Bookman Old Style" pitchFamily="18" charset="0"/>
              </a:rPr>
              <a:t>Main Leader</a:t>
            </a:r>
            <a:endParaRPr lang="en-US" sz="3200" dirty="0">
              <a:solidFill>
                <a:srgbClr val="FF0000"/>
              </a:solidFill>
              <a:latin typeface="Bookman Old Style" pitchFamily="18" charset="0"/>
            </a:endParaRPr>
          </a:p>
        </p:txBody>
      </p:sp>
      <p:sp>
        <p:nvSpPr>
          <p:cNvPr id="5" name="TextBox 4"/>
          <p:cNvSpPr txBox="1"/>
          <p:nvPr/>
        </p:nvSpPr>
        <p:spPr>
          <a:xfrm>
            <a:off x="4800600" y="6273225"/>
            <a:ext cx="3630706" cy="584775"/>
          </a:xfrm>
          <a:prstGeom prst="rect">
            <a:avLst/>
          </a:prstGeom>
          <a:noFill/>
        </p:spPr>
        <p:txBody>
          <a:bodyPr wrap="square" rtlCol="0">
            <a:spAutoFit/>
          </a:bodyPr>
          <a:lstStyle/>
          <a:p>
            <a:r>
              <a:rPr lang="en-US" sz="3200" dirty="0" smtClean="0">
                <a:solidFill>
                  <a:srgbClr val="FF0000"/>
                </a:solidFill>
                <a:latin typeface="Bookman Old Style" pitchFamily="18" charset="0"/>
              </a:rPr>
              <a:t>Main Leader</a:t>
            </a:r>
            <a:endParaRPr lang="en-US" sz="3200" dirty="0">
              <a:solidFill>
                <a:srgbClr val="FF0000"/>
              </a:solidFill>
              <a:latin typeface="Bookman Old Style" pitchFamily="18" charset="0"/>
            </a:endParaRPr>
          </a:p>
        </p:txBody>
      </p:sp>
      <p:sp>
        <p:nvSpPr>
          <p:cNvPr id="6" name="Right Arrow 5"/>
          <p:cNvSpPr/>
          <p:nvPr/>
        </p:nvSpPr>
        <p:spPr>
          <a:xfrm rot="11784960">
            <a:off x="4114143" y="3353847"/>
            <a:ext cx="838200" cy="571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2943782">
            <a:off x="3883788" y="6129529"/>
            <a:ext cx="855438" cy="5284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ttp://wcownews.typepad.com/photos/uncategorized/2008/09/10/ho_chi_minh590.jpg"/>
          <p:cNvPicPr>
            <a:picLocks noChangeAspect="1" noChangeArrowheads="1"/>
          </p:cNvPicPr>
          <p:nvPr/>
        </p:nvPicPr>
        <p:blipFill>
          <a:blip r:embed="rId2" cstate="print"/>
          <a:srcRect/>
          <a:stretch>
            <a:fillRect/>
          </a:stretch>
        </p:blipFill>
        <p:spPr bwMode="auto">
          <a:xfrm>
            <a:off x="5334001" y="685800"/>
            <a:ext cx="1676400" cy="2667000"/>
          </a:xfrm>
          <a:prstGeom prst="rect">
            <a:avLst/>
          </a:prstGeom>
          <a:noFill/>
        </p:spPr>
      </p:pic>
      <p:pic>
        <p:nvPicPr>
          <p:cNvPr id="5124" name="Picture 4" descr="http://sovietunion-dylan.wikispaces.com/file/view/17-216.jpg/113564221/411x584/17-216.jpg"/>
          <p:cNvPicPr>
            <a:picLocks noChangeAspect="1" noChangeArrowheads="1"/>
          </p:cNvPicPr>
          <p:nvPr/>
        </p:nvPicPr>
        <p:blipFill>
          <a:blip r:embed="rId3" cstate="print"/>
          <a:srcRect/>
          <a:stretch>
            <a:fillRect/>
          </a:stretch>
        </p:blipFill>
        <p:spPr bwMode="auto">
          <a:xfrm>
            <a:off x="7010400" y="609600"/>
            <a:ext cx="2133600" cy="2819400"/>
          </a:xfrm>
          <a:prstGeom prst="rect">
            <a:avLst/>
          </a:prstGeom>
          <a:noFill/>
        </p:spPr>
      </p:pic>
      <p:pic>
        <p:nvPicPr>
          <p:cNvPr id="5128" name="Picture 8" descr="http://file.vintageadbrowser.com/rbscnz217fts29.jpg"/>
          <p:cNvPicPr>
            <a:picLocks noChangeAspect="1" noChangeArrowheads="1"/>
          </p:cNvPicPr>
          <p:nvPr/>
        </p:nvPicPr>
        <p:blipFill>
          <a:blip r:embed="rId4" cstate="print"/>
          <a:srcRect/>
          <a:stretch>
            <a:fillRect/>
          </a:stretch>
        </p:blipFill>
        <p:spPr bwMode="auto">
          <a:xfrm>
            <a:off x="4724400" y="3886200"/>
            <a:ext cx="2133600" cy="2450593"/>
          </a:xfrm>
          <a:prstGeom prst="rect">
            <a:avLst/>
          </a:prstGeom>
          <a:noFill/>
        </p:spPr>
      </p:pic>
      <p:pic>
        <p:nvPicPr>
          <p:cNvPr id="5130" name="Picture 10" descr="http://www.navytimes.com/xml/news/2009/03/lifelines_recruiting_posters_031609w/031609LL_posters3_800.JPG"/>
          <p:cNvPicPr>
            <a:picLocks noChangeAspect="1" noChangeArrowheads="1"/>
          </p:cNvPicPr>
          <p:nvPr/>
        </p:nvPicPr>
        <p:blipFill>
          <a:blip r:embed="rId5" cstate="print"/>
          <a:srcRect/>
          <a:stretch>
            <a:fillRect/>
          </a:stretch>
        </p:blipFill>
        <p:spPr bwMode="auto">
          <a:xfrm>
            <a:off x="6858000" y="3886200"/>
            <a:ext cx="2286000" cy="2502934"/>
          </a:xfrm>
          <a:prstGeom prst="rect">
            <a:avLst/>
          </a:prstGeom>
          <a:noFill/>
        </p:spPr>
      </p:pic>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389959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anim calcmode="lin" valueType="num">
                                      <p:cBhvr>
                                        <p:cTn id="2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anim calcmode="lin" valueType="num">
                                      <p:cBhvr>
                                        <p:cTn id="2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anim calcmode="lin" valueType="num">
                                      <p:cBhvr>
                                        <p:cTn id="3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1000"/>
                                        <p:tgtEl>
                                          <p:spTgt spid="3">
                                            <p:txEl>
                                              <p:pRg st="8" end="8"/>
                                            </p:txEl>
                                          </p:spTgt>
                                        </p:tgtEl>
                                      </p:cBhvr>
                                    </p:animEffect>
                                    <p:anim calcmode="lin" valueType="num">
                                      <p:cBhvr>
                                        <p:cTn id="3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1000"/>
                                        <p:tgtEl>
                                          <p:spTgt spid="3">
                                            <p:txEl>
                                              <p:pRg st="10" end="10"/>
                                            </p:txEl>
                                          </p:spTgt>
                                        </p:tgtEl>
                                      </p:cBhvr>
                                    </p:animEffect>
                                    <p:anim calcmode="lin" valueType="num">
                                      <p:cBhvr>
                                        <p:cTn id="4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12" end="12"/>
                                            </p:txEl>
                                          </p:spTgt>
                                        </p:tgtEl>
                                        <p:attrNameLst>
                                          <p:attrName>style.visibility</p:attrName>
                                        </p:attrNameLst>
                                      </p:cBhvr>
                                      <p:to>
                                        <p:strVal val="visible"/>
                                      </p:to>
                                    </p:set>
                                    <p:animEffect transition="in" filter="fade">
                                      <p:cBhvr>
                                        <p:cTn id="54" dur="1000"/>
                                        <p:tgtEl>
                                          <p:spTgt spid="3">
                                            <p:txEl>
                                              <p:pRg st="12" end="12"/>
                                            </p:txEl>
                                          </p:spTgt>
                                        </p:tgtEl>
                                      </p:cBhvr>
                                    </p:animEffect>
                                    <p:anim calcmode="lin" valueType="num">
                                      <p:cBhvr>
                                        <p:cTn id="5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Effect transition="in" filter="fade">
                                      <p:cBhvr>
                                        <p:cTn id="59" dur="1000"/>
                                        <p:tgtEl>
                                          <p:spTgt spid="3">
                                            <p:txEl>
                                              <p:pRg st="13" end="13"/>
                                            </p:txEl>
                                          </p:spTgt>
                                        </p:tgtEl>
                                      </p:cBhvr>
                                    </p:animEffect>
                                    <p:anim calcmode="lin" valueType="num">
                                      <p:cBhvr>
                                        <p:cTn id="60"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
                                            <p:txEl>
                                              <p:pRg st="14" end="14"/>
                                            </p:txEl>
                                          </p:spTgt>
                                        </p:tgtEl>
                                        <p:attrNameLst>
                                          <p:attrName>style.visibility</p:attrName>
                                        </p:attrNameLst>
                                      </p:cBhvr>
                                      <p:to>
                                        <p:strVal val="visible"/>
                                      </p:to>
                                    </p:set>
                                    <p:animEffect transition="in" filter="fade">
                                      <p:cBhvr>
                                        <p:cTn id="64" dur="1000"/>
                                        <p:tgtEl>
                                          <p:spTgt spid="3">
                                            <p:txEl>
                                              <p:pRg st="14" end="14"/>
                                            </p:txEl>
                                          </p:spTgt>
                                        </p:tgtEl>
                                      </p:cBhvr>
                                    </p:animEffect>
                                    <p:anim calcmode="lin" valueType="num">
                                      <p:cBhvr>
                                        <p:cTn id="65"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
                                            <p:txEl>
                                              <p:pRg st="15" end="15"/>
                                            </p:txEl>
                                          </p:spTgt>
                                        </p:tgtEl>
                                        <p:attrNameLst>
                                          <p:attrName>style.visibility</p:attrName>
                                        </p:attrNameLst>
                                      </p:cBhvr>
                                      <p:to>
                                        <p:strVal val="visible"/>
                                      </p:to>
                                    </p:set>
                                    <p:animEffect transition="in" filter="fade">
                                      <p:cBhvr>
                                        <p:cTn id="69" dur="1000"/>
                                        <p:tgtEl>
                                          <p:spTgt spid="3">
                                            <p:txEl>
                                              <p:pRg st="15" end="15"/>
                                            </p:txEl>
                                          </p:spTgt>
                                        </p:tgtEl>
                                      </p:cBhvr>
                                    </p:animEffect>
                                    <p:anim calcmode="lin" valueType="num">
                                      <p:cBhvr>
                                        <p:cTn id="70"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15" end="15"/>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
                                            <p:txEl>
                                              <p:pRg st="16" end="16"/>
                                            </p:txEl>
                                          </p:spTgt>
                                        </p:tgtEl>
                                        <p:attrNameLst>
                                          <p:attrName>style.visibility</p:attrName>
                                        </p:attrNameLst>
                                      </p:cBhvr>
                                      <p:to>
                                        <p:strVal val="visible"/>
                                      </p:to>
                                    </p:set>
                                    <p:animEffect transition="in" filter="fade">
                                      <p:cBhvr>
                                        <p:cTn id="74" dur="1000"/>
                                        <p:tgtEl>
                                          <p:spTgt spid="3">
                                            <p:txEl>
                                              <p:pRg st="16" end="16"/>
                                            </p:txEl>
                                          </p:spTgt>
                                        </p:tgtEl>
                                      </p:cBhvr>
                                    </p:animEffect>
                                    <p:anim calcmode="lin" valueType="num">
                                      <p:cBhvr>
                                        <p:cTn id="75"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16" end="16"/>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7" presetClass="entr" presetSubtype="0" fill="hold" grpId="0" nodeType="clickEffect">
                                  <p:stCondLst>
                                    <p:cond delay="0"/>
                                  </p:stCondLst>
                                  <p:iterate type="lt">
                                    <p:tmPct val="50000"/>
                                  </p:iterate>
                                  <p:childTnLst>
                                    <p:set>
                                      <p:cBhvr>
                                        <p:cTn id="80" dur="1" fill="hold">
                                          <p:stCondLst>
                                            <p:cond delay="0"/>
                                          </p:stCondLst>
                                        </p:cTn>
                                        <p:tgtEl>
                                          <p:spTgt spid="4"/>
                                        </p:tgtEl>
                                        <p:attrNameLst>
                                          <p:attrName>style.visibility</p:attrName>
                                        </p:attrNameLst>
                                      </p:cBhvr>
                                      <p:to>
                                        <p:strVal val="visible"/>
                                      </p:to>
                                    </p:set>
                                    <p:anim calcmode="discrete" valueType="clr">
                                      <p:cBhvr override="childStyle">
                                        <p:cTn id="81"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4"/>
                                        </p:tgtEl>
                                        <p:attrNameLst>
                                          <p:attrName>fillcolor</p:attrName>
                                        </p:attrNameLst>
                                      </p:cBhvr>
                                      <p:tavLst>
                                        <p:tav tm="0">
                                          <p:val>
                                            <p:clrVal>
                                              <a:schemeClr val="accent2"/>
                                            </p:clrVal>
                                          </p:val>
                                        </p:tav>
                                        <p:tav tm="50000">
                                          <p:val>
                                            <p:clrVal>
                                              <a:schemeClr val="hlink"/>
                                            </p:clrVal>
                                          </p:val>
                                        </p:tav>
                                      </p:tavLst>
                                    </p:anim>
                                    <p:set>
                                      <p:cBhvr>
                                        <p:cTn id="83" dur="80"/>
                                        <p:tgtEl>
                                          <p:spTgt spid="4"/>
                                        </p:tgtEl>
                                        <p:attrNameLst>
                                          <p:attrName>fill.type</p:attrName>
                                        </p:attrNameLst>
                                      </p:cBhvr>
                                      <p:to>
                                        <p:strVal val="solid"/>
                                      </p:to>
                                    </p:set>
                                  </p:childTnLst>
                                </p:cTn>
                              </p:par>
                            </p:childTnLst>
                          </p:cTn>
                        </p:par>
                      </p:childTnLst>
                    </p:cTn>
                  </p:par>
                  <p:par>
                    <p:cTn id="84" fill="hold">
                      <p:stCondLst>
                        <p:cond delay="indefinite"/>
                      </p:stCondLst>
                      <p:childTnLst>
                        <p:par>
                          <p:cTn id="85" fill="hold">
                            <p:stCondLst>
                              <p:cond delay="0"/>
                            </p:stCondLst>
                            <p:childTnLst>
                              <p:par>
                                <p:cTn id="86" presetID="27" presetClass="entr" presetSubtype="0" fill="hold" grpId="0" nodeType="clickEffect">
                                  <p:stCondLst>
                                    <p:cond delay="0"/>
                                  </p:stCondLst>
                                  <p:iterate type="lt">
                                    <p:tmPct val="50000"/>
                                  </p:iterate>
                                  <p:childTnLst>
                                    <p:set>
                                      <p:cBhvr>
                                        <p:cTn id="87" dur="1" fill="hold">
                                          <p:stCondLst>
                                            <p:cond delay="0"/>
                                          </p:stCondLst>
                                        </p:cTn>
                                        <p:tgtEl>
                                          <p:spTgt spid="5"/>
                                        </p:tgtEl>
                                        <p:attrNameLst>
                                          <p:attrName>style.visibility</p:attrName>
                                        </p:attrNameLst>
                                      </p:cBhvr>
                                      <p:to>
                                        <p:strVal val="visible"/>
                                      </p:to>
                                    </p:set>
                                    <p:anim calcmode="discrete" valueType="clr">
                                      <p:cBhvr override="childStyle">
                                        <p:cTn id="8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9" dur="80"/>
                                        <p:tgtEl>
                                          <p:spTgt spid="5"/>
                                        </p:tgtEl>
                                        <p:attrNameLst>
                                          <p:attrName>fillcolor</p:attrName>
                                        </p:attrNameLst>
                                      </p:cBhvr>
                                      <p:tavLst>
                                        <p:tav tm="0">
                                          <p:val>
                                            <p:clrVal>
                                              <a:schemeClr val="accent2"/>
                                            </p:clrVal>
                                          </p:val>
                                        </p:tav>
                                        <p:tav tm="50000">
                                          <p:val>
                                            <p:clrVal>
                                              <a:schemeClr val="hlink"/>
                                            </p:clrVal>
                                          </p:val>
                                        </p:tav>
                                      </p:tavLst>
                                    </p:anim>
                                    <p:set>
                                      <p:cBhvr>
                                        <p:cTn id="90" dur="80"/>
                                        <p:tgtEl>
                                          <p:spTgt spid="5"/>
                                        </p:tgtEl>
                                        <p:attrNameLst>
                                          <p:attrName>fill.type</p:attrName>
                                        </p:attrNameLst>
                                      </p:cBhvr>
                                      <p:to>
                                        <p:strVal val="solid"/>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183880" cy="1051560"/>
          </a:xfrm>
        </p:spPr>
        <p:txBody>
          <a:bodyPr>
            <a:normAutofit fontScale="90000"/>
          </a:bodyPr>
          <a:lstStyle/>
          <a:p>
            <a:r>
              <a:rPr lang="en-US" dirty="0" smtClean="0">
                <a:latin typeface="Bookman Old Style" pitchFamily="18" charset="0"/>
              </a:rPr>
              <a:t>The Nations Involved </a:t>
            </a:r>
            <a:r>
              <a:rPr lang="en-US" sz="3600" dirty="0" smtClean="0">
                <a:latin typeface="Bookman Old Style" pitchFamily="18" charset="0"/>
              </a:rPr>
              <a:t>Continued…</a:t>
            </a:r>
            <a:endParaRPr lang="en-US" dirty="0">
              <a:latin typeface="Bookman Old Style" pitchFamily="18" charset="0"/>
            </a:endParaRPr>
          </a:p>
        </p:txBody>
      </p:sp>
      <p:sp>
        <p:nvSpPr>
          <p:cNvPr id="3" name="Content Placeholder 2"/>
          <p:cNvSpPr>
            <a:spLocks noGrp="1"/>
          </p:cNvSpPr>
          <p:nvPr>
            <p:ph idx="1"/>
          </p:nvPr>
        </p:nvSpPr>
        <p:spPr>
          <a:xfrm>
            <a:off x="304800" y="1219200"/>
            <a:ext cx="6324600" cy="5638800"/>
          </a:xfrm>
        </p:spPr>
        <p:txBody>
          <a:bodyPr>
            <a:normAutofit fontScale="70000" lnSpcReduction="20000"/>
          </a:bodyPr>
          <a:lstStyle/>
          <a:p>
            <a:r>
              <a:rPr lang="en-US" sz="2900" dirty="0" smtClean="0">
                <a:latin typeface="Bookman Old Style" pitchFamily="18" charset="0"/>
              </a:rPr>
              <a:t>Vietnam, Laos and Cambodia and all been colonized by France in the 19</a:t>
            </a:r>
            <a:r>
              <a:rPr lang="en-US" sz="2900" baseline="30000" dirty="0" smtClean="0">
                <a:latin typeface="Bookman Old Style" pitchFamily="18" charset="0"/>
              </a:rPr>
              <a:t>th</a:t>
            </a:r>
            <a:r>
              <a:rPr lang="en-US" sz="2900" dirty="0" smtClean="0">
                <a:latin typeface="Bookman Old Style" pitchFamily="18" charset="0"/>
              </a:rPr>
              <a:t> century. </a:t>
            </a:r>
          </a:p>
          <a:p>
            <a:r>
              <a:rPr lang="en-US" sz="2900" dirty="0" smtClean="0">
                <a:latin typeface="Bookman Old Style" pitchFamily="18" charset="0"/>
              </a:rPr>
              <a:t>Vietnam was headed by Communist leader Ho Chi Minh.</a:t>
            </a:r>
          </a:p>
          <a:p>
            <a:r>
              <a:rPr lang="en-US" sz="2900" dirty="0" smtClean="0">
                <a:latin typeface="Bookman Old Style" pitchFamily="18" charset="0"/>
              </a:rPr>
              <a:t>The US and the USSR does get involved in the war that originally was between the French and Vietnam.</a:t>
            </a:r>
          </a:p>
          <a:p>
            <a:pPr lvl="1"/>
            <a:r>
              <a:rPr lang="en-US" sz="2900" dirty="0" smtClean="0">
                <a:latin typeface="Bookman Old Style" pitchFamily="18" charset="0"/>
              </a:rPr>
              <a:t>The US backs up the French  through </a:t>
            </a:r>
            <a:r>
              <a:rPr lang="en-US" sz="2900" b="1" dirty="0" smtClean="0">
                <a:latin typeface="Bookman Old Style" pitchFamily="18" charset="0"/>
              </a:rPr>
              <a:t>John Foster Dulles’ s “United Action” plan.</a:t>
            </a:r>
          </a:p>
          <a:p>
            <a:pPr lvl="2"/>
            <a:r>
              <a:rPr lang="en-US" sz="2900" b="1" dirty="0" smtClean="0">
                <a:latin typeface="Bookman Old Style" pitchFamily="18" charset="0"/>
              </a:rPr>
              <a:t>Manila Pact </a:t>
            </a:r>
            <a:r>
              <a:rPr lang="en-US" sz="2900" dirty="0" smtClean="0">
                <a:latin typeface="Bookman Old Style" pitchFamily="18" charset="0"/>
              </a:rPr>
              <a:t>was part of the “United Action” and it aimed to find peaceful means to resolve differences in Southeast Asia.</a:t>
            </a:r>
          </a:p>
          <a:p>
            <a:pPr lvl="2"/>
            <a:r>
              <a:rPr lang="en-US" sz="2900" b="1" dirty="0" smtClean="0">
                <a:latin typeface="Bookman Old Style" pitchFamily="18" charset="0"/>
              </a:rPr>
              <a:t>Southeast Asia Treaty Organization (SEATO) </a:t>
            </a:r>
            <a:r>
              <a:rPr lang="en-US" sz="2900" dirty="0" smtClean="0">
                <a:latin typeface="Bookman Old Style" pitchFamily="18" charset="0"/>
              </a:rPr>
              <a:t>defense treaty in order to stop the further Communist takeovers of the areas in the Pacific region.</a:t>
            </a:r>
          </a:p>
          <a:p>
            <a:pPr lvl="1"/>
            <a:r>
              <a:rPr lang="en-US" sz="2900" dirty="0" smtClean="0">
                <a:latin typeface="Bookman Old Style" pitchFamily="18" charset="0"/>
              </a:rPr>
              <a:t>The Soviet Union backed up the Viet Minh </a:t>
            </a:r>
          </a:p>
          <a:p>
            <a:pPr lvl="2"/>
            <a:r>
              <a:rPr lang="en-US" sz="2900" dirty="0" smtClean="0">
                <a:latin typeface="Bookman Old Style" pitchFamily="18" charset="0"/>
              </a:rPr>
              <a:t>Supplied the Viet Minh with weapons </a:t>
            </a:r>
          </a:p>
          <a:p>
            <a:pPr lvl="2"/>
            <a:endParaRPr lang="en-US" sz="1400" dirty="0">
              <a:latin typeface="Bookman Old Style" pitchFamily="18" charset="0"/>
            </a:endParaRPr>
          </a:p>
          <a:p>
            <a:pPr lvl="2"/>
            <a:endParaRPr lang="en-US" sz="1400" dirty="0" smtClean="0">
              <a:latin typeface="Bookman Old Style" pitchFamily="18" charset="0"/>
            </a:endParaRPr>
          </a:p>
        </p:txBody>
      </p:sp>
      <p:pic>
        <p:nvPicPr>
          <p:cNvPr id="4098" name="Picture 2" descr="http://media-3.web.britannica.com/eb-media/31/24431-004-55547D12.jpg"/>
          <p:cNvPicPr>
            <a:picLocks noChangeAspect="1" noChangeArrowheads="1"/>
          </p:cNvPicPr>
          <p:nvPr/>
        </p:nvPicPr>
        <p:blipFill>
          <a:blip r:embed="rId3" cstate="print"/>
          <a:srcRect/>
          <a:stretch>
            <a:fillRect/>
          </a:stretch>
        </p:blipFill>
        <p:spPr bwMode="auto">
          <a:xfrm>
            <a:off x="6953250" y="4000500"/>
            <a:ext cx="2190750" cy="2857500"/>
          </a:xfrm>
          <a:prstGeom prst="rect">
            <a:avLst/>
          </a:prstGeom>
          <a:noFill/>
        </p:spPr>
      </p:pic>
      <p:pic>
        <p:nvPicPr>
          <p:cNvPr id="4100" name="Picture 4" descr="http://upload.wikimedia.org/wikipedia/commons/thumb/a/a5/SEATO_Conference_in_Manila.gif/380px-SEATO_Conference_in_Manila.gif"/>
          <p:cNvPicPr>
            <a:picLocks noChangeAspect="1" noChangeArrowheads="1"/>
          </p:cNvPicPr>
          <p:nvPr/>
        </p:nvPicPr>
        <p:blipFill>
          <a:blip r:embed="rId4" cstate="print"/>
          <a:srcRect/>
          <a:stretch>
            <a:fillRect/>
          </a:stretch>
        </p:blipFill>
        <p:spPr bwMode="auto">
          <a:xfrm>
            <a:off x="6858000" y="1447800"/>
            <a:ext cx="2286000" cy="2543176"/>
          </a:xfrm>
          <a:prstGeom prst="rect">
            <a:avLst/>
          </a:prstGeom>
          <a:noFill/>
        </p:spPr>
      </p:pic>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2996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Bookman Old Style" pitchFamily="18" charset="0"/>
              </a:rPr>
              <a:t>What Happened ?</a:t>
            </a:r>
            <a:br>
              <a:rPr lang="en-US" dirty="0" smtClean="0">
                <a:latin typeface="Bookman Old Style" pitchFamily="18" charset="0"/>
              </a:rPr>
            </a:br>
            <a:endParaRPr lang="en-US" dirty="0">
              <a:latin typeface="Bookman Old Style" pitchFamily="18" charset="0"/>
            </a:endParaRPr>
          </a:p>
        </p:txBody>
      </p:sp>
      <p:sp>
        <p:nvSpPr>
          <p:cNvPr id="3" name="Content Placeholder 2"/>
          <p:cNvSpPr>
            <a:spLocks noGrp="1"/>
          </p:cNvSpPr>
          <p:nvPr>
            <p:ph idx="1"/>
          </p:nvPr>
        </p:nvSpPr>
        <p:spPr>
          <a:xfrm>
            <a:off x="0" y="1143000"/>
            <a:ext cx="9144000" cy="5715000"/>
          </a:xfrm>
        </p:spPr>
        <p:txBody>
          <a:bodyPr>
            <a:normAutofit lnSpcReduction="10000"/>
          </a:bodyPr>
          <a:lstStyle/>
          <a:p>
            <a:r>
              <a:rPr lang="en-US" dirty="0" smtClean="0">
                <a:latin typeface="Bookman Old Style" pitchFamily="18" charset="0"/>
              </a:rPr>
              <a:t>The War was mainly between the French and Vietnam.</a:t>
            </a:r>
          </a:p>
          <a:p>
            <a:r>
              <a:rPr lang="en-US" b="1" dirty="0" smtClean="0">
                <a:latin typeface="Bookman Old Style" pitchFamily="18" charset="0"/>
              </a:rPr>
              <a:t>Ho Chi Minh</a:t>
            </a:r>
            <a:r>
              <a:rPr lang="en-US" dirty="0" smtClean="0">
                <a:latin typeface="Bookman Old Style" pitchFamily="18" charset="0"/>
              </a:rPr>
              <a:t>’s</a:t>
            </a:r>
            <a:r>
              <a:rPr lang="en-US" b="1" dirty="0" smtClean="0">
                <a:latin typeface="Bookman Old Style" pitchFamily="18" charset="0"/>
              </a:rPr>
              <a:t> </a:t>
            </a:r>
            <a:r>
              <a:rPr lang="en-US" dirty="0" smtClean="0">
                <a:latin typeface="Bookman Old Style" pitchFamily="18" charset="0"/>
              </a:rPr>
              <a:t>force, the </a:t>
            </a:r>
            <a:r>
              <a:rPr lang="en-US" b="1" dirty="0" smtClean="0">
                <a:latin typeface="Bookman Old Style" pitchFamily="18" charset="0"/>
              </a:rPr>
              <a:t>Viet Minh</a:t>
            </a:r>
            <a:r>
              <a:rPr lang="en-US" dirty="0" smtClean="0">
                <a:latin typeface="Bookman Old Style" pitchFamily="18" charset="0"/>
              </a:rPr>
              <a:t>, attacked the electric plant and other French installations.</a:t>
            </a:r>
          </a:p>
          <a:p>
            <a:r>
              <a:rPr lang="en-US" dirty="0" smtClean="0">
                <a:latin typeface="Bookman Old Style" pitchFamily="18" charset="0"/>
              </a:rPr>
              <a:t>The Viet Minh had taken control of the countryside which had resulted in the Viet Minh getting having a lot of spies for them.</a:t>
            </a:r>
          </a:p>
          <a:p>
            <a:pPr lvl="1"/>
            <a:r>
              <a:rPr lang="en-US" dirty="0" smtClean="0">
                <a:latin typeface="Bookman Old Style" pitchFamily="18" charset="0"/>
              </a:rPr>
              <a:t>The Viet Minh had the advantage of surprise attacks.</a:t>
            </a:r>
          </a:p>
          <a:p>
            <a:endParaRPr lang="en-US" dirty="0" smtClean="0">
              <a:latin typeface="Bookman Old Style" pitchFamily="18" charset="0"/>
            </a:endParaRPr>
          </a:p>
          <a:p>
            <a:r>
              <a:rPr lang="en-US" dirty="0" smtClean="0">
                <a:latin typeface="Bookman Old Style" pitchFamily="18" charset="0"/>
              </a:rPr>
              <a:t>The French had tried to turn around the Viet Minh but in August 1, 1954 the French had to withdraw.</a:t>
            </a:r>
          </a:p>
          <a:p>
            <a:pPr lvl="1"/>
            <a:r>
              <a:rPr lang="en-US" dirty="0" smtClean="0">
                <a:latin typeface="Bookman Old Style" pitchFamily="18" charset="0"/>
              </a:rPr>
              <a:t>The French lost </a:t>
            </a:r>
          </a:p>
          <a:p>
            <a:pPr lvl="1"/>
            <a:endParaRPr lang="en-US" dirty="0"/>
          </a:p>
        </p:txBody>
      </p:sp>
      <p:pic>
        <p:nvPicPr>
          <p:cNvPr id="3076" name="Picture 4" descr="http://indochine54.free.fr/photos/vmgroup.jpg"/>
          <p:cNvPicPr>
            <a:picLocks noChangeAspect="1" noChangeArrowheads="1"/>
          </p:cNvPicPr>
          <p:nvPr/>
        </p:nvPicPr>
        <p:blipFill>
          <a:blip r:embed="rId2" cstate="print"/>
          <a:srcRect/>
          <a:stretch>
            <a:fillRect/>
          </a:stretch>
        </p:blipFill>
        <p:spPr bwMode="auto">
          <a:xfrm>
            <a:off x="0" y="0"/>
            <a:ext cx="5334000" cy="6858000"/>
          </a:xfrm>
          <a:prstGeom prst="rect">
            <a:avLst/>
          </a:prstGeom>
          <a:noFill/>
        </p:spPr>
      </p:pic>
      <p:pic>
        <p:nvPicPr>
          <p:cNvPr id="3080" name="Picture 8" descr="http://www.historyguy.com/french_soldiers_surrender.jpg"/>
          <p:cNvPicPr>
            <a:picLocks noChangeAspect="1" noChangeArrowheads="1"/>
          </p:cNvPicPr>
          <p:nvPr/>
        </p:nvPicPr>
        <p:blipFill>
          <a:blip r:embed="rId3" cstate="print"/>
          <a:srcRect/>
          <a:stretch>
            <a:fillRect/>
          </a:stretch>
        </p:blipFill>
        <p:spPr bwMode="auto">
          <a:xfrm>
            <a:off x="5181600" y="0"/>
            <a:ext cx="3962400" cy="6858000"/>
          </a:xfrm>
          <a:prstGeom prst="rect">
            <a:avLst/>
          </a:prstGeom>
          <a:noFill/>
        </p:spPr>
      </p:pic>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299496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iterate type="lt">
                                    <p:tmAbs val="0"/>
                                  </p:iterate>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mph" presetSubtype="0" fill="hold" nodeType="clickEffect">
                                  <p:stCondLst>
                                    <p:cond delay="0"/>
                                  </p:stCondLst>
                                  <p:iterate type="lt">
                                    <p:tmPct val="0"/>
                                  </p:iterate>
                                  <p:childTnLst>
                                    <p:anim calcmode="discrete" valueType="str">
                                      <p:cBhvr override="childStyle">
                                        <p:cTn id="24" dur="3000" fill="hold"/>
                                        <p:tgtEl>
                                          <p:spTgt spid="3">
                                            <p:txEl>
                                              <p:pRg st="6" end="6"/>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7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Bookman Old Style" pitchFamily="18" charset="0"/>
              </a:rPr>
              <a:t>Timeline Of How It Began</a:t>
            </a:r>
            <a:br>
              <a:rPr lang="en-US" dirty="0" smtClean="0">
                <a:latin typeface="Bookman Old Style" pitchFamily="18" charset="0"/>
              </a:rPr>
            </a:br>
            <a:endParaRPr lang="en-US" dirty="0">
              <a:latin typeface="Bookman Old Style" pitchFamily="18" charset="0"/>
            </a:endParaRPr>
          </a:p>
        </p:txBody>
      </p:sp>
      <p:sp>
        <p:nvSpPr>
          <p:cNvPr id="3" name="Content Placeholder 2"/>
          <p:cNvSpPr>
            <a:spLocks noGrp="1"/>
          </p:cNvSpPr>
          <p:nvPr>
            <p:ph idx="1"/>
          </p:nvPr>
        </p:nvSpPr>
        <p:spPr/>
        <p:txBody>
          <a:bodyPr>
            <a:normAutofit fontScale="85000" lnSpcReduction="20000"/>
          </a:bodyPr>
          <a:lstStyle/>
          <a:p>
            <a:r>
              <a:rPr lang="en-US" dirty="0" smtClean="0">
                <a:latin typeface="Bookman Old Style" pitchFamily="18" charset="0"/>
              </a:rPr>
              <a:t>1945 – At the Potsdam Conference the Allies agree to postwar occupation of Vietnam.</a:t>
            </a:r>
          </a:p>
          <a:p>
            <a:r>
              <a:rPr lang="en-US" dirty="0" smtClean="0">
                <a:latin typeface="Bookman Old Style" pitchFamily="18" charset="0"/>
              </a:rPr>
              <a:t>1946- The Vietminh resist. The war </a:t>
            </a:r>
            <a:r>
              <a:rPr lang="en-US" dirty="0" err="1" smtClean="0">
                <a:latin typeface="Bookman Old Style" pitchFamily="18" charset="0"/>
              </a:rPr>
              <a:t>offically</a:t>
            </a:r>
            <a:r>
              <a:rPr lang="en-US" dirty="0" smtClean="0">
                <a:latin typeface="Bookman Old Style" pitchFamily="18" charset="0"/>
              </a:rPr>
              <a:t> begins</a:t>
            </a:r>
          </a:p>
          <a:p>
            <a:r>
              <a:rPr lang="en-US" dirty="0" smtClean="0">
                <a:latin typeface="Bookman Old Style" pitchFamily="18" charset="0"/>
              </a:rPr>
              <a:t>1950- President Truman authorizes military aid to the French. </a:t>
            </a:r>
          </a:p>
          <a:p>
            <a:r>
              <a:rPr lang="en-US" dirty="0" smtClean="0">
                <a:latin typeface="Bookman Old Style" pitchFamily="18" charset="0"/>
              </a:rPr>
              <a:t>1952- 400 U.S advisers are working with the French in Vietnam. </a:t>
            </a:r>
          </a:p>
          <a:p>
            <a:r>
              <a:rPr lang="en-US" dirty="0" smtClean="0">
                <a:latin typeface="Bookman Old Style" pitchFamily="18" charset="0"/>
              </a:rPr>
              <a:t>1953- Ho Chi Minh has been </a:t>
            </a:r>
            <a:r>
              <a:rPr lang="en-US" dirty="0" err="1" smtClean="0">
                <a:latin typeface="Bookman Old Style" pitchFamily="18" charset="0"/>
              </a:rPr>
              <a:t>steadly</a:t>
            </a:r>
            <a:r>
              <a:rPr lang="en-US" dirty="0" smtClean="0">
                <a:latin typeface="Bookman Old Style" pitchFamily="18" charset="0"/>
              </a:rPr>
              <a:t> winning the war and he introduces a land reform program that supports Communism.</a:t>
            </a:r>
          </a:p>
          <a:p>
            <a:r>
              <a:rPr lang="en-US" dirty="0" smtClean="0">
                <a:latin typeface="Bookman Old Style" pitchFamily="18" charset="0"/>
              </a:rPr>
              <a:t>1954- French are defeated at </a:t>
            </a:r>
            <a:r>
              <a:rPr lang="en-US" dirty="0" err="1" smtClean="0">
                <a:latin typeface="Bookman Old Style" pitchFamily="18" charset="0"/>
              </a:rPr>
              <a:t>Dien</a:t>
            </a:r>
            <a:r>
              <a:rPr lang="en-US" dirty="0" smtClean="0">
                <a:latin typeface="Bookman Old Style" pitchFamily="18" charset="0"/>
              </a:rPr>
              <a:t> Bien </a:t>
            </a:r>
            <a:r>
              <a:rPr lang="en-US" dirty="0" err="1" smtClean="0">
                <a:latin typeface="Bookman Old Style" pitchFamily="18" charset="0"/>
              </a:rPr>
              <a:t>Phu</a:t>
            </a:r>
            <a:r>
              <a:rPr lang="en-US" dirty="0" smtClean="0">
                <a:latin typeface="Bookman Old Style" pitchFamily="18" charset="0"/>
              </a:rPr>
              <a:t> after the US denies to send air support. French-US side </a:t>
            </a:r>
            <a:r>
              <a:rPr lang="en-US" dirty="0" err="1" smtClean="0">
                <a:latin typeface="Bookman Old Style" pitchFamily="18" charset="0"/>
              </a:rPr>
              <a:t>offically</a:t>
            </a:r>
            <a:r>
              <a:rPr lang="en-US" dirty="0" smtClean="0">
                <a:latin typeface="Bookman Old Style" pitchFamily="18" charset="0"/>
              </a:rPr>
              <a:t> looses the war.</a:t>
            </a:r>
            <a:endParaRPr lang="en-US" dirty="0">
              <a:latin typeface="Bookman Old Style" pitchFamily="18" charset="0"/>
            </a:endParaRPr>
          </a:p>
        </p:txBody>
      </p:sp>
      <p:pic>
        <p:nvPicPr>
          <p:cNvPr id="2052" name="Picture 4" descr="http://3.bp.blogspot.com/_yttELBNoo4M/S8RSihpmRhI/AAAAAAAAAAM/EjipOPqqKds/s1600/history-of-vietnam0.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0"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800" decel="100000"/>
                                        <p:tgtEl>
                                          <p:spTgt spid="2052"/>
                                        </p:tgtEl>
                                      </p:cBhvr>
                                    </p:animEffect>
                                    <p:anim calcmode="lin" valueType="num">
                                      <p:cBhvr>
                                        <p:cTn id="22" dur="800" decel="100000" fill="hold"/>
                                        <p:tgtEl>
                                          <p:spTgt spid="2052"/>
                                        </p:tgtEl>
                                        <p:attrNameLst>
                                          <p:attrName>style.rotation</p:attrName>
                                        </p:attrNameLst>
                                      </p:cBhvr>
                                      <p:tavLst>
                                        <p:tav tm="0">
                                          <p:val>
                                            <p:fltVal val="-90"/>
                                          </p:val>
                                        </p:tav>
                                        <p:tav tm="100000">
                                          <p:val>
                                            <p:fltVal val="0"/>
                                          </p:val>
                                        </p:tav>
                                      </p:tavLst>
                                    </p:anim>
                                    <p:anim calcmode="lin" valueType="num">
                                      <p:cBhvr>
                                        <p:cTn id="23" dur="800" decel="100000" fill="hold"/>
                                        <p:tgtEl>
                                          <p:spTgt spid="2052"/>
                                        </p:tgtEl>
                                        <p:attrNameLst>
                                          <p:attrName>ppt_x</p:attrName>
                                        </p:attrNameLst>
                                      </p:cBhvr>
                                      <p:tavLst>
                                        <p:tav tm="0">
                                          <p:val>
                                            <p:strVal val="#ppt_x+0.4"/>
                                          </p:val>
                                        </p:tav>
                                        <p:tav tm="100000">
                                          <p:val>
                                            <p:strVal val="#ppt_x-0.05"/>
                                          </p:val>
                                        </p:tav>
                                      </p:tavLst>
                                    </p:anim>
                                    <p:anim calcmode="lin" valueType="num">
                                      <p:cBhvr>
                                        <p:cTn id="24" dur="800" decel="100000" fill="hold"/>
                                        <p:tgtEl>
                                          <p:spTgt spid="2052"/>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2052"/>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205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0"/>
            <a:ext cx="8183880" cy="1051560"/>
          </a:xfrm>
        </p:spPr>
        <p:txBody>
          <a:bodyPr>
            <a:normAutofit/>
          </a:bodyPr>
          <a:lstStyle/>
          <a:p>
            <a:pPr algn="ctr"/>
            <a:r>
              <a:rPr lang="en-US" dirty="0" smtClean="0"/>
              <a:t> Congo Crisis</a:t>
            </a:r>
            <a:endParaRPr lang="en-US" dirty="0"/>
          </a:p>
        </p:txBody>
      </p:sp>
      <p:sp>
        <p:nvSpPr>
          <p:cNvPr id="5" name="Content Placeholder 4"/>
          <p:cNvSpPr>
            <a:spLocks noGrp="1"/>
          </p:cNvSpPr>
          <p:nvPr>
            <p:ph idx="1"/>
          </p:nvPr>
        </p:nvSpPr>
        <p:spPr>
          <a:xfrm>
            <a:off x="457200" y="838200"/>
            <a:ext cx="8229600" cy="4525963"/>
          </a:xfrm>
        </p:spPr>
        <p:txBody>
          <a:bodyPr/>
          <a:lstStyle/>
          <a:p>
            <a:r>
              <a:rPr lang="en-US" dirty="0" smtClean="0"/>
              <a:t> </a:t>
            </a:r>
            <a:r>
              <a:rPr lang="en-US" sz="2000" dirty="0" smtClean="0"/>
              <a:t>The Congo Crisis </a:t>
            </a:r>
            <a:r>
              <a:rPr lang="en-US" sz="2000" dirty="0" err="1" smtClean="0"/>
              <a:t>ocurred</a:t>
            </a:r>
            <a:r>
              <a:rPr lang="en-US" sz="2000" dirty="0" smtClean="0"/>
              <a:t> from 1960- 1964</a:t>
            </a:r>
          </a:p>
          <a:p>
            <a:pPr marL="109728" indent="0">
              <a:buNone/>
            </a:pPr>
            <a:r>
              <a:rPr lang="en-US" sz="2000" dirty="0" smtClean="0"/>
              <a:t> </a:t>
            </a:r>
            <a:endParaRPr lang="en-US" sz="2000" dirty="0"/>
          </a:p>
        </p:txBody>
      </p:sp>
      <p:pic>
        <p:nvPicPr>
          <p:cNvPr id="1026" name="Picture 2"/>
          <p:cNvPicPr>
            <a:picLocks noChangeAspect="1" noChangeArrowheads="1"/>
          </p:cNvPicPr>
          <p:nvPr/>
        </p:nvPicPr>
        <p:blipFill>
          <a:blip r:embed="rId2">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val="0"/>
              </a:ext>
            </a:extLst>
          </a:blip>
          <a:srcRect/>
          <a:stretch>
            <a:fillRect/>
          </a:stretch>
        </p:blipFill>
        <p:spPr bwMode="auto">
          <a:xfrm>
            <a:off x="1371600" y="1371600"/>
            <a:ext cx="6568857" cy="4871332"/>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chemeClr val="tx1"/>
                </a:solidFill>
                <a:miter lim="800000"/>
                <a:headEnd/>
                <a:tailEnd/>
              </a14:hiddenLine>
            </a:ext>
          </a:extLst>
        </p:spPr>
      </p:pic>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1959081755"/>
      </p:ext>
    </p:extLst>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Bookman Old Style" pitchFamily="18" charset="0"/>
              </a:rPr>
              <a:t>The Turning Point</a:t>
            </a:r>
            <a:endParaRPr lang="en-US" dirty="0">
              <a:latin typeface="Bookman Old Style" pitchFamily="18" charset="0"/>
            </a:endParaRPr>
          </a:p>
        </p:txBody>
      </p:sp>
      <p:sp>
        <p:nvSpPr>
          <p:cNvPr id="3" name="Content Placeholder 2"/>
          <p:cNvSpPr>
            <a:spLocks noGrp="1"/>
          </p:cNvSpPr>
          <p:nvPr>
            <p:ph idx="1"/>
          </p:nvPr>
        </p:nvSpPr>
        <p:spPr>
          <a:xfrm>
            <a:off x="457200" y="1295400"/>
            <a:ext cx="8686800" cy="4525963"/>
          </a:xfrm>
        </p:spPr>
        <p:txBody>
          <a:bodyPr/>
          <a:lstStyle/>
          <a:p>
            <a:pPr>
              <a:buNone/>
            </a:pPr>
            <a:r>
              <a:rPr lang="en-US" dirty="0" smtClean="0"/>
              <a:t>	</a:t>
            </a:r>
            <a:r>
              <a:rPr lang="en-US" sz="2800" dirty="0" smtClean="0">
                <a:latin typeface="Bookman Old Style" pitchFamily="18" charset="0"/>
              </a:rPr>
              <a:t>The Battle of </a:t>
            </a:r>
            <a:r>
              <a:rPr lang="en-US" sz="2800" dirty="0" err="1" smtClean="0">
                <a:latin typeface="Bookman Old Style" pitchFamily="18" charset="0"/>
              </a:rPr>
              <a:t>Dien</a:t>
            </a:r>
            <a:r>
              <a:rPr lang="en-US" sz="2800" dirty="0" smtClean="0">
                <a:latin typeface="Bookman Old Style" pitchFamily="18" charset="0"/>
              </a:rPr>
              <a:t> Bien </a:t>
            </a:r>
            <a:r>
              <a:rPr lang="en-US" sz="2800" dirty="0" err="1" smtClean="0">
                <a:latin typeface="Bookman Old Style" pitchFamily="18" charset="0"/>
              </a:rPr>
              <a:t>Phu</a:t>
            </a:r>
            <a:r>
              <a:rPr lang="en-US" sz="2800" dirty="0" smtClean="0">
                <a:latin typeface="Bookman Old Style" pitchFamily="18" charset="0"/>
              </a:rPr>
              <a:t> was the turning point of the First Indochina War. Although the French were losing most of the time they always could’ve bounced back however when the U.S denied the French air support that was the main reason that the French lost the war</a:t>
            </a:r>
            <a:r>
              <a:rPr lang="en-US" dirty="0" smtClean="0">
                <a:latin typeface="Bookman Old Style" pitchFamily="18" charset="0"/>
              </a:rPr>
              <a:t>.</a:t>
            </a:r>
            <a:endParaRPr lang="en-US" dirty="0">
              <a:latin typeface="Bookman Old Style" pitchFamily="18" charset="0"/>
            </a:endParaRPr>
          </a:p>
        </p:txBody>
      </p:sp>
      <p:pic>
        <p:nvPicPr>
          <p:cNvPr id="1026" name="Picture 2" descr="http://hailongtravel.com/wp-content/uploads/2012/02/06_Camp_de_Dien_Bien_Phu.jpg"/>
          <p:cNvPicPr>
            <a:picLocks noChangeAspect="1" noChangeArrowheads="1"/>
          </p:cNvPicPr>
          <p:nvPr/>
        </p:nvPicPr>
        <p:blipFill>
          <a:blip r:embed="rId2" cstate="print"/>
          <a:srcRect/>
          <a:stretch>
            <a:fillRect/>
          </a:stretch>
        </p:blipFill>
        <p:spPr bwMode="auto">
          <a:xfrm>
            <a:off x="0" y="4448174"/>
            <a:ext cx="4762500" cy="2409826"/>
          </a:xfrm>
          <a:prstGeom prst="rect">
            <a:avLst/>
          </a:prstGeom>
          <a:noFill/>
        </p:spPr>
      </p:pic>
      <p:pic>
        <p:nvPicPr>
          <p:cNvPr id="1028" name="Picture 4" descr="http://padresteve.files.wordpress.com/2011/03/french-wounded-at-dien-bien-phu.jpg?w=500&amp;h=355"/>
          <p:cNvPicPr>
            <a:picLocks noChangeAspect="1" noChangeArrowheads="1"/>
          </p:cNvPicPr>
          <p:nvPr/>
        </p:nvPicPr>
        <p:blipFill>
          <a:blip r:embed="rId3" cstate="print"/>
          <a:srcRect/>
          <a:stretch>
            <a:fillRect/>
          </a:stretch>
        </p:blipFill>
        <p:spPr bwMode="auto">
          <a:xfrm>
            <a:off x="4572000" y="4419600"/>
            <a:ext cx="4572000" cy="243840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686800" cy="4525963"/>
          </a:xfrm>
        </p:spPr>
        <p:txBody>
          <a:bodyPr>
            <a:normAutofit/>
          </a:bodyPr>
          <a:lstStyle/>
          <a:p>
            <a:pPr>
              <a:buNone/>
            </a:pPr>
            <a:r>
              <a:rPr lang="en-US" sz="2800" dirty="0" smtClean="0"/>
              <a:t>	</a:t>
            </a:r>
            <a:r>
              <a:rPr lang="en-US" sz="2800" dirty="0" smtClean="0">
                <a:latin typeface="Bookman Old Style" pitchFamily="18" charset="0"/>
              </a:rPr>
              <a:t>This impacted the balance of power between the U.S and the Soviet Union because the U.S had lost this war. This resulted in the Soviet Union gaining more territory making the US more wary of the Soviet Union’s growing power. </a:t>
            </a:r>
            <a:endParaRPr lang="en-US" sz="2800" dirty="0">
              <a:latin typeface="Bookman Old Style" pitchFamily="18" charset="0"/>
            </a:endParaRPr>
          </a:p>
        </p:txBody>
      </p:sp>
      <p:pic>
        <p:nvPicPr>
          <p:cNvPr id="19458" name="Picture 2" descr="http://www.johndclare.net/images/Armwrestling.gif"/>
          <p:cNvPicPr>
            <a:picLocks noChangeAspect="1" noChangeArrowheads="1"/>
          </p:cNvPicPr>
          <p:nvPr/>
        </p:nvPicPr>
        <p:blipFill>
          <a:blip r:embed="rId2" cstate="print"/>
          <a:srcRect/>
          <a:stretch>
            <a:fillRect/>
          </a:stretch>
        </p:blipFill>
        <p:spPr bwMode="auto">
          <a:xfrm>
            <a:off x="0" y="3124200"/>
            <a:ext cx="9144000" cy="3733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Clr clrSpc="rgb">
                                      <p:cBhvr override="childStyle">
                                        <p:cTn id="6" dur="100" fill="hold"/>
                                        <p:tgtEl>
                                          <p:spTgt spid="19458"/>
                                        </p:tgtEl>
                                        <p:attrNameLst>
                                          <p:attrName>style.color</p:attrName>
                                        </p:attrNameLst>
                                      </p:cBhvr>
                                      <p:to>
                                        <a:schemeClr val="accent2"/>
                                      </p:to>
                                    </p:animClr>
                                    <p:animClr clrSpc="rgb">
                                      <p:cBhvr>
                                        <p:cTn id="7" dur="100" fill="hold"/>
                                        <p:tgtEl>
                                          <p:spTgt spid="19458"/>
                                        </p:tgtEl>
                                        <p:attrNameLst>
                                          <p:attrName>fillcolor</p:attrName>
                                        </p:attrNameLst>
                                      </p:cBhvr>
                                      <p:to>
                                        <a:schemeClr val="accent2"/>
                                      </p:to>
                                    </p:animClr>
                                    <p:set>
                                      <p:cBhvr>
                                        <p:cTn id="8" dur="100" fill="hold"/>
                                        <p:tgtEl>
                                          <p:spTgt spid="19458"/>
                                        </p:tgtEl>
                                        <p:attrNameLst>
                                          <p:attrName>fill.type</p:attrName>
                                        </p:attrNameLst>
                                      </p:cBhvr>
                                      <p:to>
                                        <p:strVal val="solid"/>
                                      </p:to>
                                    </p:set>
                                    <p:set>
                                      <p:cBhvr>
                                        <p:cTn id="9" dur="100" fill="hold"/>
                                        <p:tgtEl>
                                          <p:spTgt spid="19458"/>
                                        </p:tgtEl>
                                        <p:attrNameLst>
                                          <p:attrName>fill.on</p:attrName>
                                        </p:attrNameLst>
                                      </p:cBhvr>
                                      <p:to>
                                        <p:strVal val="true"/>
                                      </p:to>
                                    </p:set>
                                    <p:animRot by="120000">
                                      <p:cBhvr>
                                        <p:cTn id="10" dur="100" fill="hold">
                                          <p:stCondLst>
                                            <p:cond delay="0"/>
                                          </p:stCondLst>
                                        </p:cTn>
                                        <p:tgtEl>
                                          <p:spTgt spid="19458"/>
                                        </p:tgtEl>
                                        <p:attrNameLst>
                                          <p:attrName>r</p:attrName>
                                        </p:attrNameLst>
                                      </p:cBhvr>
                                    </p:animRot>
                                    <p:animRot by="-240000">
                                      <p:cBhvr>
                                        <p:cTn id="11" dur="200" fill="hold">
                                          <p:stCondLst>
                                            <p:cond delay="200"/>
                                          </p:stCondLst>
                                        </p:cTn>
                                        <p:tgtEl>
                                          <p:spTgt spid="19458"/>
                                        </p:tgtEl>
                                        <p:attrNameLst>
                                          <p:attrName>r</p:attrName>
                                        </p:attrNameLst>
                                      </p:cBhvr>
                                    </p:animRot>
                                    <p:animRot by="240000">
                                      <p:cBhvr>
                                        <p:cTn id="12" dur="200" fill="hold">
                                          <p:stCondLst>
                                            <p:cond delay="400"/>
                                          </p:stCondLst>
                                        </p:cTn>
                                        <p:tgtEl>
                                          <p:spTgt spid="19458"/>
                                        </p:tgtEl>
                                        <p:attrNameLst>
                                          <p:attrName>r</p:attrName>
                                        </p:attrNameLst>
                                      </p:cBhvr>
                                    </p:animRot>
                                    <p:animRot by="-240000">
                                      <p:cBhvr>
                                        <p:cTn id="13" dur="200" fill="hold">
                                          <p:stCondLst>
                                            <p:cond delay="600"/>
                                          </p:stCondLst>
                                        </p:cTn>
                                        <p:tgtEl>
                                          <p:spTgt spid="19458"/>
                                        </p:tgtEl>
                                        <p:attrNameLst>
                                          <p:attrName>r</p:attrName>
                                        </p:attrNameLst>
                                      </p:cBhvr>
                                    </p:animRot>
                                    <p:animRot by="120000">
                                      <p:cBhvr>
                                        <p:cTn id="14" dur="200" fill="hold">
                                          <p:stCondLst>
                                            <p:cond delay="800"/>
                                          </p:stCondLst>
                                        </p:cTn>
                                        <p:tgtEl>
                                          <p:spTgt spid="194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Rhodesian Bush War/Zimbabwe’s Independence</a:t>
            </a:r>
            <a:endParaRPr lang="en-US" dirty="0"/>
          </a:p>
        </p:txBody>
      </p:sp>
      <p:sp>
        <p:nvSpPr>
          <p:cNvPr id="3" name="Subtitle 2"/>
          <p:cNvSpPr>
            <a:spLocks noGrp="1"/>
          </p:cNvSpPr>
          <p:nvPr>
            <p:ph type="subTitle" idx="1"/>
          </p:nvPr>
        </p:nvSpPr>
        <p:spPr>
          <a:xfrm>
            <a:off x="5562600" y="4724400"/>
            <a:ext cx="3260753" cy="1752600"/>
          </a:xfrm>
        </p:spPr>
        <p:txBody>
          <a:bodyPr>
            <a:normAutofit/>
          </a:bodyPr>
          <a:lstStyle/>
          <a:p>
            <a:r>
              <a:rPr lang="en-US" dirty="0" smtClean="0"/>
              <a:t>Manahil Sami</a:t>
            </a:r>
          </a:p>
          <a:p>
            <a:r>
              <a:rPr lang="en-US" dirty="0" smtClean="0"/>
              <a:t>APUSH</a:t>
            </a:r>
          </a:p>
          <a:p>
            <a:r>
              <a:rPr lang="en-US" dirty="0" smtClean="0"/>
              <a:t>March 21</a:t>
            </a:r>
            <a:r>
              <a:rPr lang="en-US" baseline="30000" dirty="0" smtClean="0"/>
              <a:t>st</a:t>
            </a:r>
            <a:r>
              <a:rPr lang="en-US" dirty="0" smtClean="0"/>
              <a:t>, 2013</a:t>
            </a:r>
            <a:endParaRPr lang="en-US" dirty="0"/>
          </a:p>
        </p:txBody>
      </p:sp>
      <p:pic>
        <p:nvPicPr>
          <p:cNvPr id="4" name="Picture 3"/>
          <p:cNvPicPr>
            <a:picLocks noChangeAspect="1"/>
          </p:cNvPicPr>
          <p:nvPr/>
        </p:nvPicPr>
        <p:blipFill>
          <a:blip r:embed="rId2"/>
          <a:stretch>
            <a:fillRect/>
          </a:stretch>
        </p:blipFill>
        <p:spPr>
          <a:xfrm>
            <a:off x="158738" y="3657599"/>
            <a:ext cx="4718062" cy="304064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289495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When and Where Did This War Take Place?</a:t>
            </a:r>
            <a:endParaRPr lang="en-US" dirty="0"/>
          </a:p>
        </p:txBody>
      </p:sp>
      <p:sp>
        <p:nvSpPr>
          <p:cNvPr id="3" name="Content Placeholder 2"/>
          <p:cNvSpPr>
            <a:spLocks noGrp="1"/>
          </p:cNvSpPr>
          <p:nvPr>
            <p:ph idx="1"/>
          </p:nvPr>
        </p:nvSpPr>
        <p:spPr>
          <a:xfrm>
            <a:off x="457200" y="1396536"/>
            <a:ext cx="8229600" cy="5297745"/>
          </a:xfrm>
        </p:spPr>
        <p:txBody>
          <a:bodyPr/>
          <a:lstStyle/>
          <a:p>
            <a:r>
              <a:rPr lang="en-US" dirty="0" smtClean="0"/>
              <a:t>1965-1979</a:t>
            </a:r>
          </a:p>
          <a:p>
            <a:endParaRPr lang="en-US" dirty="0"/>
          </a:p>
        </p:txBody>
      </p:sp>
      <p:pic>
        <p:nvPicPr>
          <p:cNvPr id="4" name="Picture 3"/>
          <p:cNvPicPr>
            <a:picLocks noChangeAspect="1"/>
          </p:cNvPicPr>
          <p:nvPr/>
        </p:nvPicPr>
        <p:blipFill>
          <a:blip r:embed="rId2"/>
          <a:stretch>
            <a:fillRect/>
          </a:stretch>
        </p:blipFill>
        <p:spPr>
          <a:xfrm>
            <a:off x="326815" y="2275526"/>
            <a:ext cx="5004154" cy="4258341"/>
          </a:xfrm>
          <a:prstGeom prst="rect">
            <a:avLst/>
          </a:prstGeom>
        </p:spPr>
      </p:pic>
      <p:pic>
        <p:nvPicPr>
          <p:cNvPr id="5" name="Picture 4"/>
          <p:cNvPicPr>
            <a:picLocks noChangeAspect="1"/>
          </p:cNvPicPr>
          <p:nvPr/>
        </p:nvPicPr>
        <p:blipFill>
          <a:blip r:embed="rId3"/>
          <a:stretch>
            <a:fillRect/>
          </a:stretch>
        </p:blipFill>
        <p:spPr>
          <a:xfrm>
            <a:off x="5433719" y="2464890"/>
            <a:ext cx="3513087" cy="391021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672738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Happened?</a:t>
            </a:r>
            <a:endParaRPr lang="en-US" dirty="0"/>
          </a:p>
        </p:txBody>
      </p:sp>
      <p:sp>
        <p:nvSpPr>
          <p:cNvPr id="3" name="Content Placeholder 2"/>
          <p:cNvSpPr>
            <a:spLocks noGrp="1"/>
          </p:cNvSpPr>
          <p:nvPr>
            <p:ph idx="1"/>
          </p:nvPr>
        </p:nvSpPr>
        <p:spPr>
          <a:xfrm>
            <a:off x="457200" y="304800"/>
            <a:ext cx="8229600" cy="5284515"/>
          </a:xfrm>
        </p:spPr>
        <p:txBody>
          <a:bodyPr>
            <a:normAutofit/>
          </a:bodyPr>
          <a:lstStyle/>
          <a:p>
            <a:r>
              <a:rPr lang="en-US" dirty="0" smtClean="0"/>
              <a:t>Rhodesia (now known as Zimbabwe) used to be a colony of Great Britain.</a:t>
            </a:r>
          </a:p>
          <a:p>
            <a:r>
              <a:rPr lang="en-US" dirty="0" smtClean="0"/>
              <a:t> In 1965, Rhodesia declared its independence from Britain through the Unilateral Declaration of Independence, even though this independence was not yet accepted internationally. </a:t>
            </a:r>
          </a:p>
          <a:p>
            <a:pPr lvl="1"/>
            <a:r>
              <a:rPr lang="en-US" dirty="0" smtClean="0"/>
              <a:t>The government that was established was white and it was the minority group.</a:t>
            </a:r>
          </a:p>
          <a:p>
            <a:pPr lvl="1"/>
            <a:r>
              <a:rPr lang="en-US" dirty="0" smtClean="0"/>
              <a:t>The Africans were opposed to the white authority which caused the start of the civil war.</a:t>
            </a:r>
            <a:r>
              <a:rPr lang="en-US" dirty="0"/>
              <a:t/>
            </a:r>
            <a:br>
              <a:rPr lang="en-US" dirty="0"/>
            </a:br>
            <a:endParaRPr lang="en-US" dirty="0"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2862146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Was Involved?</a:t>
            </a:r>
            <a:endParaRPr lang="en-US" dirty="0"/>
          </a:p>
        </p:txBody>
      </p:sp>
      <p:sp>
        <p:nvSpPr>
          <p:cNvPr id="3" name="Content Placeholder 2"/>
          <p:cNvSpPr>
            <a:spLocks noGrp="1"/>
          </p:cNvSpPr>
          <p:nvPr>
            <p:ph idx="1"/>
          </p:nvPr>
        </p:nvSpPr>
        <p:spPr>
          <a:xfrm>
            <a:off x="381000" y="457200"/>
            <a:ext cx="8229600" cy="5008355"/>
          </a:xfrm>
        </p:spPr>
        <p:txBody>
          <a:bodyPr>
            <a:normAutofit fontScale="62500" lnSpcReduction="20000"/>
          </a:bodyPr>
          <a:lstStyle/>
          <a:p>
            <a:r>
              <a:rPr lang="en-US" dirty="0" smtClean="0"/>
              <a:t>Rhodesian Government – the white minority, under Ian Smith and then Abel Muzorewa as the Prime Ministers. </a:t>
            </a:r>
          </a:p>
          <a:p>
            <a:r>
              <a:rPr lang="en-US" dirty="0" smtClean="0"/>
              <a:t>Zimbabwe African National Union (ZANU) – Under the command of Robert Mugabe.</a:t>
            </a:r>
          </a:p>
          <a:p>
            <a:r>
              <a:rPr lang="en-US" dirty="0" smtClean="0"/>
              <a:t>Zimbabwe African People’s Union (ZAPU) – Under the command of Joshua </a:t>
            </a:r>
            <a:r>
              <a:rPr lang="en-US" dirty="0" err="1" smtClean="0"/>
              <a:t>Nkomo</a:t>
            </a:r>
            <a:r>
              <a:rPr lang="en-US" dirty="0" smtClean="0"/>
              <a:t>.</a:t>
            </a:r>
          </a:p>
          <a:p>
            <a:r>
              <a:rPr lang="en-US" dirty="0" smtClean="0"/>
              <a:t>The ZANU and ZAPU were both black nationalist political organizations who wanted to end the white domination in the government and country. But, they also fought against each other on a local level because they wanted control over those areas.</a:t>
            </a:r>
          </a:p>
          <a:p>
            <a:r>
              <a:rPr lang="en-US" dirty="0" smtClean="0"/>
              <a:t>Soviet Union’s Role: The ZAPU took advice from the Soviet Union on how to take over the country.</a:t>
            </a:r>
          </a:p>
          <a:p>
            <a:pPr lvl="1"/>
            <a:r>
              <a:rPr lang="en-US" dirty="0" smtClean="0"/>
              <a:t>The plan was that the ZAPU would build up their army in Zambia and let the ZANU fight the Rhodesian army just until they were about to win. Then, at that point, the ZAPU would come in so they could be the ones to have officially defeated the Rhodesians. </a:t>
            </a:r>
          </a:p>
          <a:p>
            <a:r>
              <a:rPr lang="en-US" dirty="0" smtClean="0"/>
              <a:t>United States Role: They first denied helping the ZAPU and ZANU when asked, so later they ended up joining the side of the Rhodesians. </a:t>
            </a:r>
          </a:p>
          <a:p>
            <a:endParaRPr lang="en-US" dirty="0" smtClean="0"/>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370243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Actions of the ZANU and ZAPU </a:t>
            </a:r>
            <a:endParaRPr lang="en-US" dirty="0"/>
          </a:p>
        </p:txBody>
      </p:sp>
      <p:sp>
        <p:nvSpPr>
          <p:cNvPr id="3" name="Content Placeholder 2"/>
          <p:cNvSpPr>
            <a:spLocks noGrp="1"/>
          </p:cNvSpPr>
          <p:nvPr>
            <p:ph idx="1"/>
          </p:nvPr>
        </p:nvSpPr>
        <p:spPr>
          <a:xfrm>
            <a:off x="457200" y="609600"/>
            <a:ext cx="8229600" cy="4857398"/>
          </a:xfrm>
        </p:spPr>
        <p:txBody>
          <a:bodyPr>
            <a:normAutofit fontScale="92500" lnSpcReduction="20000"/>
          </a:bodyPr>
          <a:lstStyle/>
          <a:p>
            <a:r>
              <a:rPr lang="en-US" dirty="0" smtClean="0"/>
              <a:t>The ZANU placed Soviet anti-tanks land mines on the roads which killed many Rhodesians. </a:t>
            </a:r>
          </a:p>
          <a:p>
            <a:pPr lvl="1"/>
            <a:r>
              <a:rPr lang="en-US" dirty="0" smtClean="0"/>
              <a:t>The Rhodesians reacted by </a:t>
            </a:r>
            <a:br>
              <a:rPr lang="en-US" dirty="0" smtClean="0"/>
            </a:br>
            <a:r>
              <a:rPr lang="en-US" dirty="0" smtClean="0"/>
              <a:t>working </a:t>
            </a:r>
            <a:r>
              <a:rPr lang="pl-PL" dirty="0" err="1" smtClean="0"/>
              <a:t>wi</a:t>
            </a:r>
            <a:r>
              <a:rPr lang="en-US" dirty="0" err="1" smtClean="0"/>
              <a:t>th</a:t>
            </a:r>
            <a:r>
              <a:rPr lang="en-US" dirty="0" smtClean="0"/>
              <a:t> South Africa to</a:t>
            </a:r>
            <a:br>
              <a:rPr lang="en-US" dirty="0" smtClean="0"/>
            </a:br>
            <a:r>
              <a:rPr lang="en-US" dirty="0" smtClean="0"/>
              <a:t> create mine protected vehicles.</a:t>
            </a:r>
          </a:p>
          <a:p>
            <a:pPr lvl="1"/>
            <a:r>
              <a:rPr lang="en-US" dirty="0" smtClean="0"/>
              <a:t>The ZAPU looked more on</a:t>
            </a:r>
            <a:br>
              <a:rPr lang="en-US" dirty="0" smtClean="0"/>
            </a:br>
            <a:r>
              <a:rPr lang="en-US" dirty="0" smtClean="0"/>
              <a:t> keeping their bases in Zambia</a:t>
            </a:r>
            <a:br>
              <a:rPr lang="en-US" dirty="0" smtClean="0"/>
            </a:br>
            <a:r>
              <a:rPr lang="en-US" dirty="0" smtClean="0"/>
              <a:t> and were also more focused </a:t>
            </a:r>
            <a:br>
              <a:rPr lang="en-US" dirty="0" smtClean="0"/>
            </a:br>
            <a:r>
              <a:rPr lang="en-US" dirty="0" smtClean="0"/>
              <a:t>on negotiating than fighting. </a:t>
            </a:r>
            <a:br>
              <a:rPr lang="en-US" dirty="0" smtClean="0"/>
            </a:br>
            <a:r>
              <a:rPr lang="en-US" dirty="0" smtClean="0"/>
              <a:t>But this didn’t meant that they </a:t>
            </a:r>
            <a:br>
              <a:rPr lang="en-US" dirty="0" smtClean="0"/>
            </a:br>
            <a:r>
              <a:rPr lang="en-US" dirty="0" smtClean="0"/>
              <a:t>didn’t have a substantial sized army. </a:t>
            </a:r>
          </a:p>
          <a:p>
            <a:pPr lvl="2"/>
            <a:r>
              <a:rPr lang="en-US" dirty="0" smtClean="0"/>
              <a:t>They held two attacks on the </a:t>
            </a:r>
            <a:br>
              <a:rPr lang="en-US" dirty="0" smtClean="0"/>
            </a:br>
            <a:r>
              <a:rPr lang="en-US" dirty="0" smtClean="0"/>
              <a:t>Rhodesian airplanes and shot them </a:t>
            </a:r>
            <a:br>
              <a:rPr lang="en-US" dirty="0" smtClean="0"/>
            </a:br>
            <a:r>
              <a:rPr lang="en-US" dirty="0" smtClean="0"/>
              <a:t>down using SAM-7 surface-to-air missiles.</a:t>
            </a:r>
          </a:p>
        </p:txBody>
      </p:sp>
      <p:pic>
        <p:nvPicPr>
          <p:cNvPr id="4" name="Picture 3"/>
          <p:cNvPicPr>
            <a:picLocks noChangeAspect="1"/>
          </p:cNvPicPr>
          <p:nvPr/>
        </p:nvPicPr>
        <p:blipFill>
          <a:blip r:embed="rId2"/>
          <a:stretch>
            <a:fillRect/>
          </a:stretch>
        </p:blipFill>
        <p:spPr>
          <a:xfrm>
            <a:off x="5710876" y="2623745"/>
            <a:ext cx="3175000" cy="235339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84232610"/>
      </p:ext>
    </p:extLst>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of the War</a:t>
            </a:r>
            <a:endParaRPr lang="en-US" dirty="0"/>
          </a:p>
        </p:txBody>
      </p:sp>
      <p:sp>
        <p:nvSpPr>
          <p:cNvPr id="3" name="Content Placeholder 2"/>
          <p:cNvSpPr>
            <a:spLocks noGrp="1"/>
          </p:cNvSpPr>
          <p:nvPr>
            <p:ph idx="1"/>
          </p:nvPr>
        </p:nvSpPr>
        <p:spPr>
          <a:xfrm>
            <a:off x="457200" y="685800"/>
            <a:ext cx="8229600" cy="4934364"/>
          </a:xfrm>
        </p:spPr>
        <p:txBody>
          <a:bodyPr>
            <a:normAutofit fontScale="70000" lnSpcReduction="20000"/>
          </a:bodyPr>
          <a:lstStyle/>
          <a:p>
            <a:r>
              <a:rPr lang="en-US" dirty="0" smtClean="0"/>
              <a:t>The country ended up getting its formal and official independence through peaceful negotiation.</a:t>
            </a:r>
          </a:p>
          <a:p>
            <a:r>
              <a:rPr lang="en-US" dirty="0" smtClean="0"/>
              <a:t>Their first election was held in 1980 and Robert Mugabe won, being recognized throughout the world.</a:t>
            </a:r>
          </a:p>
          <a:p>
            <a:r>
              <a:rPr lang="en-US" dirty="0" smtClean="0"/>
              <a:t> Even though the Soviet </a:t>
            </a:r>
            <a:br>
              <a:rPr lang="en-US" dirty="0" smtClean="0"/>
            </a:br>
            <a:r>
              <a:rPr lang="en-US" dirty="0" smtClean="0"/>
              <a:t>Union was more involved </a:t>
            </a:r>
            <a:br>
              <a:rPr lang="en-US" dirty="0" smtClean="0"/>
            </a:br>
            <a:r>
              <a:rPr lang="en-US" dirty="0" smtClean="0"/>
              <a:t>in the war, Rhodesia, which </a:t>
            </a:r>
            <a:br>
              <a:rPr lang="en-US" dirty="0" smtClean="0"/>
            </a:br>
            <a:r>
              <a:rPr lang="en-US" dirty="0" smtClean="0"/>
              <a:t>turned into Zimbabwe, </a:t>
            </a:r>
            <a:br>
              <a:rPr lang="en-US" dirty="0" smtClean="0"/>
            </a:br>
            <a:r>
              <a:rPr lang="en-US" dirty="0" smtClean="0"/>
              <a:t>ended up becoming  a </a:t>
            </a:r>
            <a:br>
              <a:rPr lang="en-US" dirty="0" smtClean="0"/>
            </a:br>
            <a:r>
              <a:rPr lang="en-US" dirty="0" smtClean="0"/>
              <a:t>capitalist nation. This </a:t>
            </a:r>
            <a:br>
              <a:rPr lang="en-US" dirty="0" smtClean="0"/>
            </a:br>
            <a:r>
              <a:rPr lang="en-US" dirty="0" smtClean="0"/>
              <a:t>would impact the balance of </a:t>
            </a:r>
            <a:br>
              <a:rPr lang="en-US" dirty="0" smtClean="0"/>
            </a:br>
            <a:r>
              <a:rPr lang="en-US" dirty="0" smtClean="0"/>
              <a:t>power between the United </a:t>
            </a:r>
            <a:br>
              <a:rPr lang="en-US" dirty="0" smtClean="0"/>
            </a:br>
            <a:r>
              <a:rPr lang="en-US" dirty="0" smtClean="0"/>
              <a:t>States and Soviet Union by </a:t>
            </a:r>
            <a:br>
              <a:rPr lang="en-US" dirty="0" smtClean="0"/>
            </a:br>
            <a:r>
              <a:rPr lang="en-US" dirty="0" smtClean="0"/>
              <a:t>showing that the United States </a:t>
            </a:r>
            <a:br>
              <a:rPr lang="en-US" dirty="0" smtClean="0"/>
            </a:br>
            <a:r>
              <a:rPr lang="en-US" dirty="0" smtClean="0"/>
              <a:t>can still be more influential </a:t>
            </a:r>
            <a:br>
              <a:rPr lang="en-US" dirty="0" smtClean="0"/>
            </a:br>
            <a:r>
              <a:rPr lang="en-US" dirty="0" smtClean="0"/>
              <a:t>regardless of what their actions </a:t>
            </a:r>
          </a:p>
          <a:p>
            <a:r>
              <a:rPr lang="en-US" dirty="0" smtClean="0"/>
              <a:t>are toward a certain group of </a:t>
            </a:r>
            <a:br>
              <a:rPr lang="en-US" dirty="0" smtClean="0"/>
            </a:br>
            <a:r>
              <a:rPr lang="en-US" dirty="0" smtClean="0"/>
              <a:t>people in these kinds of situations. </a:t>
            </a:r>
            <a:endParaRPr lang="en-US" dirty="0"/>
          </a:p>
        </p:txBody>
      </p:sp>
      <p:pic>
        <p:nvPicPr>
          <p:cNvPr id="4" name="Picture 3"/>
          <p:cNvPicPr>
            <a:picLocks noChangeAspect="1"/>
          </p:cNvPicPr>
          <p:nvPr/>
        </p:nvPicPr>
        <p:blipFill>
          <a:blip r:embed="rId2"/>
          <a:stretch>
            <a:fillRect/>
          </a:stretch>
        </p:blipFill>
        <p:spPr>
          <a:xfrm>
            <a:off x="5168142" y="2883096"/>
            <a:ext cx="3518658" cy="338964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63627144"/>
      </p:ext>
    </p:extLst>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Turning Points</a:t>
            </a:r>
            <a:endParaRPr lang="en-US" dirty="0"/>
          </a:p>
        </p:txBody>
      </p:sp>
      <p:sp>
        <p:nvSpPr>
          <p:cNvPr id="3" name="Content Placeholder 2"/>
          <p:cNvSpPr>
            <a:spLocks noGrp="1"/>
          </p:cNvSpPr>
          <p:nvPr>
            <p:ph idx="1"/>
          </p:nvPr>
        </p:nvSpPr>
        <p:spPr>
          <a:xfrm>
            <a:off x="457200" y="685800"/>
            <a:ext cx="8229600" cy="4793064"/>
          </a:xfrm>
        </p:spPr>
        <p:txBody>
          <a:bodyPr>
            <a:normAutofit/>
          </a:bodyPr>
          <a:lstStyle/>
          <a:p>
            <a:r>
              <a:rPr lang="en-US" dirty="0" smtClean="0"/>
              <a:t>December, 1979: The United States and Britain finally approve of a government for Zimbabwe after several failed attempts. That is when they remove the sanctions against that country. Sanctions were when the United States and United Nations said that they weren’t going to give Zimbabwe humanitarian aid because if they supported a communist government which would lead to humanitarian crises. </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73101527"/>
      </p:ext>
    </p:extLst>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914400"/>
            <a:ext cx="7772400" cy="1470025"/>
          </a:xfrm>
        </p:spPr>
        <p:txBody>
          <a:bodyPr>
            <a:normAutofit fontScale="90000"/>
          </a:bodyPr>
          <a:lstStyle/>
          <a:p>
            <a:r>
              <a:rPr lang="en-US" dirty="0" smtClean="0">
                <a:latin typeface="Aharoni" pitchFamily="2" charset="-79"/>
                <a:cs typeface="Aharoni" pitchFamily="2" charset="-79"/>
              </a:rPr>
              <a:t>Quemoy and Matsu: First and Second Taiwan Straight Crisis</a:t>
            </a:r>
            <a:br>
              <a:rPr lang="en-US" dirty="0" smtClean="0">
                <a:latin typeface="Aharoni" pitchFamily="2" charset="-79"/>
                <a:cs typeface="Aharoni" pitchFamily="2" charset="-79"/>
              </a:rPr>
            </a:br>
            <a:r>
              <a:rPr lang="en-US" dirty="0" smtClean="0">
                <a:latin typeface="Aharoni" pitchFamily="2" charset="-79"/>
                <a:cs typeface="Aharoni" pitchFamily="2" charset="-79"/>
              </a:rPr>
              <a:t>  (1954 – 1958)</a:t>
            </a:r>
            <a:endParaRPr lang="en-US" dirty="0">
              <a:latin typeface="Aharoni" pitchFamily="2" charset="-79"/>
              <a:cs typeface="Aharoni" pitchFamily="2" charset="-79"/>
            </a:endParaRPr>
          </a:p>
        </p:txBody>
      </p:sp>
      <p:sp>
        <p:nvSpPr>
          <p:cNvPr id="3" name="Subtitle 2"/>
          <p:cNvSpPr>
            <a:spLocks noGrp="1"/>
          </p:cNvSpPr>
          <p:nvPr>
            <p:ph type="subTitle" idx="1"/>
          </p:nvPr>
        </p:nvSpPr>
        <p:spPr>
          <a:xfrm>
            <a:off x="2514600" y="5105400"/>
            <a:ext cx="6400800" cy="1752600"/>
          </a:xfrm>
        </p:spPr>
        <p:txBody>
          <a:bodyPr/>
          <a:lstStyle/>
          <a:p>
            <a:r>
              <a:rPr lang="en-US" b="1" dirty="0" smtClean="0">
                <a:solidFill>
                  <a:srgbClr val="002060"/>
                </a:solidFill>
                <a:latin typeface="Arial Rounded MT Bold" pitchFamily="34" charset="0"/>
              </a:rPr>
              <a:t>APUSH </a:t>
            </a:r>
          </a:p>
          <a:p>
            <a:r>
              <a:rPr lang="en-US" b="1" dirty="0" smtClean="0">
                <a:solidFill>
                  <a:srgbClr val="002060"/>
                </a:solidFill>
                <a:latin typeface="Arial Rounded MT Bold" pitchFamily="34" charset="0"/>
              </a:rPr>
              <a:t>By: </a:t>
            </a:r>
            <a:r>
              <a:rPr lang="en-US" b="1" dirty="0" err="1" smtClean="0">
                <a:solidFill>
                  <a:srgbClr val="002060"/>
                </a:solidFill>
                <a:latin typeface="Arial Rounded MT Bold" pitchFamily="34" charset="0"/>
              </a:rPr>
              <a:t>Marium</a:t>
            </a:r>
            <a:r>
              <a:rPr lang="en-US" b="1" dirty="0" smtClean="0">
                <a:solidFill>
                  <a:srgbClr val="002060"/>
                </a:solidFill>
                <a:latin typeface="Arial Rounded MT Bold" pitchFamily="34" charset="0"/>
              </a:rPr>
              <a:t> Dar</a:t>
            </a:r>
          </a:p>
          <a:p>
            <a:r>
              <a:rPr lang="en-US" b="1" dirty="0" smtClean="0">
                <a:solidFill>
                  <a:srgbClr val="002060"/>
                </a:solidFill>
                <a:latin typeface="Arial Rounded MT Bold" pitchFamily="34" charset="0"/>
              </a:rPr>
              <a:t>March 20, 2013</a:t>
            </a:r>
          </a:p>
          <a:p>
            <a:endParaRPr lang="en-US"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505200" y="2438400"/>
            <a:ext cx="2819400" cy="33528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256" y="2025576"/>
            <a:ext cx="3574833" cy="315602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94787845"/>
      </p:ext>
    </p:extLst>
  </p:cSld>
  <p:clrMapOvr>
    <a:masterClrMapping/>
  </p:clrMapOvr>
  <p:transition spd="slow" advTm="713">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wheel(1)">
                                      <p:cBhvr>
                                        <p:cTn id="23" dur="20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randombar(horizontal)">
                                      <p:cBhvr>
                                        <p:cTn id="2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304800"/>
            <a:ext cx="8183880" cy="1051560"/>
          </a:xfrm>
        </p:spPr>
        <p:txBody>
          <a:bodyPr/>
          <a:lstStyle/>
          <a:p>
            <a:r>
              <a:rPr lang="en-US" dirty="0" smtClean="0"/>
              <a:t>Angolan Civil War</a:t>
            </a:r>
            <a:endParaRPr lang="en-US" dirty="0"/>
          </a:p>
        </p:txBody>
      </p:sp>
      <p:sp>
        <p:nvSpPr>
          <p:cNvPr id="2" name="Content Placeholder 1"/>
          <p:cNvSpPr>
            <a:spLocks noGrp="1"/>
          </p:cNvSpPr>
          <p:nvPr>
            <p:ph idx="1"/>
          </p:nvPr>
        </p:nvSpPr>
        <p:spPr>
          <a:xfrm>
            <a:off x="533400" y="1295400"/>
            <a:ext cx="8183880" cy="4187952"/>
          </a:xfrm>
        </p:spPr>
        <p:txBody>
          <a:bodyPr/>
          <a:lstStyle/>
          <a:p>
            <a:r>
              <a:rPr lang="en-US" dirty="0" smtClean="0"/>
              <a:t>Date: 11 November 1975 – 4 April 2002</a:t>
            </a:r>
          </a:p>
        </p:txBody>
      </p:sp>
      <p:pic>
        <p:nvPicPr>
          <p:cNvPr id="4098" name="Picture 2" descr="http://pmi.gov/assets/images/angola_map.gif">
            <a:hlinkClick r:id="rId2"/>
          </p:cNvPr>
          <p:cNvPicPr>
            <a:picLocks noChangeAspect="1" noChangeArrowheads="1"/>
          </p:cNvPicPr>
          <p:nvPr/>
        </p:nvPicPr>
        <p:blipFill>
          <a:blip r:embed="rId3"/>
          <a:srcRect/>
          <a:stretch>
            <a:fillRect/>
          </a:stretch>
        </p:blipFill>
        <p:spPr bwMode="auto">
          <a:xfrm>
            <a:off x="2514600" y="1905000"/>
            <a:ext cx="4343400" cy="4408552"/>
          </a:xfrm>
          <a:prstGeom prst="rect">
            <a:avLst/>
          </a:prstGeom>
          <a:noFill/>
        </p:spPr>
      </p:pic>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1223147500"/>
      </p:ext>
    </p:extLst>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0610"/>
            <a:ext cx="2362200" cy="236220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781800" y="10610"/>
            <a:ext cx="2347732" cy="197059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2" name="Title 1"/>
          <p:cNvSpPr>
            <a:spLocks noGrp="1"/>
          </p:cNvSpPr>
          <p:nvPr>
            <p:ph type="title"/>
          </p:nvPr>
        </p:nvSpPr>
        <p:spPr>
          <a:xfrm>
            <a:off x="2286000" y="304800"/>
            <a:ext cx="8183880" cy="1051560"/>
          </a:xfrm>
        </p:spPr>
        <p:txBody>
          <a:bodyPr/>
          <a:lstStyle/>
          <a:p>
            <a:r>
              <a:rPr lang="en-US" dirty="0" smtClean="0">
                <a:latin typeface="Calisto MT" pitchFamily="18" charset="0"/>
              </a:rPr>
              <a:t>Okay, so </a:t>
            </a:r>
            <a:r>
              <a:rPr lang="en-US" dirty="0" smtClean="0">
                <a:latin typeface="Calisto MT" pitchFamily="18" charset="0"/>
              </a:rPr>
              <a:t>who’s </a:t>
            </a:r>
            <a:r>
              <a:rPr lang="en-US" dirty="0" smtClean="0">
                <a:latin typeface="Calisto MT" pitchFamily="18" charset="0"/>
              </a:rPr>
              <a:t>who?</a:t>
            </a:r>
            <a:endParaRPr lang="en-US" dirty="0">
              <a:latin typeface="Calisto MT" pitchFamily="18" charset="0"/>
            </a:endParaRPr>
          </a:p>
        </p:txBody>
      </p:sp>
      <p:sp>
        <p:nvSpPr>
          <p:cNvPr id="3" name="Text Placeholder 2"/>
          <p:cNvSpPr>
            <a:spLocks noGrp="1"/>
          </p:cNvSpPr>
          <p:nvPr>
            <p:ph type="body" idx="1"/>
          </p:nvPr>
        </p:nvSpPr>
        <p:spPr>
          <a:xfrm>
            <a:off x="342106" y="2057400"/>
            <a:ext cx="4040188" cy="422275"/>
          </a:xfrm>
        </p:spPr>
        <p:txBody>
          <a:bodyPr>
            <a:normAutofit fontScale="70000" lnSpcReduction="20000"/>
          </a:bodyPr>
          <a:lstStyle/>
          <a:p>
            <a:r>
              <a:rPr lang="en-US" dirty="0" smtClean="0"/>
              <a:t>The People’s Republic of China</a:t>
            </a:r>
            <a:endParaRPr lang="en-US" dirty="0"/>
          </a:p>
        </p:txBody>
      </p:sp>
      <p:sp>
        <p:nvSpPr>
          <p:cNvPr id="4" name="Content Placeholder 3"/>
          <p:cNvSpPr>
            <a:spLocks noGrp="1"/>
          </p:cNvSpPr>
          <p:nvPr>
            <p:ph sz="half" idx="2"/>
          </p:nvPr>
        </p:nvSpPr>
        <p:spPr>
          <a:xfrm>
            <a:off x="0" y="2514600"/>
            <a:ext cx="4040188" cy="3951288"/>
          </a:xfrm>
        </p:spPr>
        <p:txBody>
          <a:bodyPr>
            <a:normAutofit fontScale="92500" lnSpcReduction="10000"/>
          </a:bodyPr>
          <a:lstStyle/>
          <a:p>
            <a:pPr lvl="1">
              <a:buFont typeface="Wingdings" pitchFamily="2" charset="2"/>
              <a:buChar char="Ø"/>
            </a:pPr>
            <a:r>
              <a:rPr lang="en-US" dirty="0" smtClean="0"/>
              <a:t>Mao </a:t>
            </a:r>
            <a:r>
              <a:rPr lang="en-US" dirty="0" err="1" smtClean="0"/>
              <a:t>Tse-tung</a:t>
            </a:r>
            <a:r>
              <a:rPr lang="en-US" dirty="0" smtClean="0"/>
              <a:t> - Leader of Communist China</a:t>
            </a:r>
          </a:p>
          <a:p>
            <a:pPr lvl="2"/>
            <a:r>
              <a:rPr lang="en-US" dirty="0" smtClean="0">
                <a:solidFill>
                  <a:srgbClr val="0000FF"/>
                </a:solidFill>
              </a:rPr>
              <a:t>He wanted to spread and have control over a Communist country</a:t>
            </a:r>
          </a:p>
          <a:p>
            <a:pPr lvl="1">
              <a:buFont typeface="Wingdings" pitchFamily="2" charset="2"/>
              <a:buChar char="Ø"/>
            </a:pPr>
            <a:r>
              <a:rPr lang="en-US" dirty="0" smtClean="0"/>
              <a:t>Chiang Kai-shek – Leader of Chinese Nationalists (anti-communists)</a:t>
            </a:r>
          </a:p>
          <a:p>
            <a:pPr lvl="2"/>
            <a:r>
              <a:rPr lang="en-US" dirty="0" smtClean="0">
                <a:solidFill>
                  <a:srgbClr val="660066"/>
                </a:solidFill>
              </a:rPr>
              <a:t>They wanted to have their own independent government and did not want to side with the Communists nor the Capitalists</a:t>
            </a:r>
          </a:p>
          <a:p>
            <a:endParaRPr lang="en-US" dirty="0"/>
          </a:p>
        </p:txBody>
      </p:sp>
      <p:sp>
        <p:nvSpPr>
          <p:cNvPr id="5" name="Text Placeholder 4"/>
          <p:cNvSpPr>
            <a:spLocks noGrp="1"/>
          </p:cNvSpPr>
          <p:nvPr>
            <p:ph type="body" sz="quarter" idx="3"/>
          </p:nvPr>
        </p:nvSpPr>
        <p:spPr>
          <a:xfrm>
            <a:off x="4760912" y="1996633"/>
            <a:ext cx="4041775" cy="422275"/>
          </a:xfrm>
        </p:spPr>
        <p:txBody>
          <a:bodyPr>
            <a:normAutofit fontScale="70000" lnSpcReduction="20000"/>
          </a:bodyPr>
          <a:lstStyle/>
          <a:p>
            <a:r>
              <a:rPr lang="en-US" dirty="0" smtClean="0"/>
              <a:t>The United States of America</a:t>
            </a:r>
            <a:endParaRPr lang="en-US" dirty="0"/>
          </a:p>
        </p:txBody>
      </p:sp>
      <p:sp>
        <p:nvSpPr>
          <p:cNvPr id="6" name="Content Placeholder 5"/>
          <p:cNvSpPr>
            <a:spLocks noGrp="1"/>
          </p:cNvSpPr>
          <p:nvPr>
            <p:ph sz="quarter" idx="4"/>
          </p:nvPr>
        </p:nvSpPr>
        <p:spPr>
          <a:xfrm>
            <a:off x="4648200" y="2367988"/>
            <a:ext cx="4041775" cy="4302126"/>
          </a:xfrm>
        </p:spPr>
        <p:txBody>
          <a:bodyPr>
            <a:normAutofit fontScale="85000" lnSpcReduction="20000"/>
          </a:bodyPr>
          <a:lstStyle/>
          <a:p>
            <a:pPr lvl="1">
              <a:buFont typeface="Wingdings" pitchFamily="2" charset="2"/>
              <a:buChar char="Ø"/>
            </a:pPr>
            <a:r>
              <a:rPr lang="en-US" dirty="0" smtClean="0">
                <a:solidFill>
                  <a:srgbClr val="0000FF"/>
                </a:solidFill>
              </a:rPr>
              <a:t>Harry Truman – President of the United States</a:t>
            </a:r>
          </a:p>
          <a:p>
            <a:pPr lvl="2">
              <a:buFont typeface="Wingdings" pitchFamily="2" charset="2"/>
              <a:buChar char="Ø"/>
            </a:pPr>
            <a:r>
              <a:rPr lang="en-US" dirty="0" smtClean="0">
                <a:solidFill>
                  <a:srgbClr val="660066"/>
                </a:solidFill>
              </a:rPr>
              <a:t>He wanted to avoid conflict with communist China, and implemented the military non-intervention policies. However, they still ended up as part of the conflict. They wanted to end communism and “liberate” the Chinese from the Soviet Union’s aggression.</a:t>
            </a:r>
          </a:p>
          <a:p>
            <a:pPr lvl="1">
              <a:buFont typeface="Wingdings" pitchFamily="2" charset="2"/>
              <a:buChar char="Ø"/>
            </a:pPr>
            <a:r>
              <a:rPr lang="en-US" dirty="0" smtClean="0">
                <a:solidFill>
                  <a:srgbClr val="0000FF"/>
                </a:solidFill>
              </a:rPr>
              <a:t>Dwight Eisenhower – 34</a:t>
            </a:r>
            <a:r>
              <a:rPr lang="en-US" baseline="30000" dirty="0" smtClean="0">
                <a:solidFill>
                  <a:srgbClr val="0000FF"/>
                </a:solidFill>
              </a:rPr>
              <a:t>th</a:t>
            </a:r>
            <a:r>
              <a:rPr lang="en-US" dirty="0" smtClean="0">
                <a:solidFill>
                  <a:srgbClr val="0000FF"/>
                </a:solidFill>
              </a:rPr>
              <a:t> President after Truman </a:t>
            </a:r>
          </a:p>
          <a:p>
            <a:pPr lvl="2">
              <a:buFont typeface="Wingdings" pitchFamily="2" charset="2"/>
              <a:buChar char="Ø"/>
            </a:pPr>
            <a:r>
              <a:rPr lang="en-US" dirty="0" smtClean="0">
                <a:solidFill>
                  <a:srgbClr val="660066"/>
                </a:solidFill>
              </a:rPr>
              <a:t>He wanted to end the hostilities between the nationalistic Chinese and the mainland China in Taiwan. He hoped to end communist invasions in the islands around China.</a:t>
            </a: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31957552"/>
      </p:ext>
    </p:extLst>
  </p:cSld>
  <p:clrMapOvr>
    <a:masterClrMapping/>
  </p:clrMapOvr>
  <p:transition spd="slow" advTm="1561">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circle(in)">
                                      <p:cBhvr>
                                        <p:cTn id="14" dur="2000"/>
                                        <p:tgtEl>
                                          <p:spTgt spid="307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additive="base">
                                        <p:cTn id="2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additive="base">
                                        <p:cTn id="2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500"/>
                                        <p:tgtEl>
                                          <p:spTgt spid="4">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42" dur="5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 calcmode="lin" valueType="num">
                                      <p:cBhvr>
                                        <p:cTn id="4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6">
                                            <p:txEl>
                                              <p:pRg st="0" end="0"/>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6">
                                            <p:txEl>
                                              <p:pRg st="1" end="1"/>
                                            </p:txEl>
                                          </p:spTgt>
                                        </p:tgtEl>
                                        <p:attrNameLst>
                                          <p:attrName>style.visibility</p:attrName>
                                        </p:attrNameLst>
                                      </p:cBhvr>
                                      <p:to>
                                        <p:strVal val="visible"/>
                                      </p:to>
                                    </p:set>
                                    <p:anim calcmode="lin" valueType="num">
                                      <p:cBhvr>
                                        <p:cTn id="5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53"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54" dur="500"/>
                                        <p:tgtEl>
                                          <p:spTgt spid="6">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
                                            <p:txEl>
                                              <p:pRg st="2" end="2"/>
                                            </p:txEl>
                                          </p:spTgt>
                                        </p:tgtEl>
                                        <p:attrNameLst>
                                          <p:attrName>style.visibility</p:attrName>
                                        </p:attrNameLst>
                                      </p:cBhvr>
                                      <p:to>
                                        <p:strVal val="visible"/>
                                      </p:to>
                                    </p:set>
                                    <p:animEffect transition="in" filter="fade">
                                      <p:cBhvr>
                                        <p:cTn id="59" dur="500"/>
                                        <p:tgtEl>
                                          <p:spTgt spid="6">
                                            <p:txEl>
                                              <p:pRg st="2" end="2"/>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6">
                                            <p:txEl>
                                              <p:pRg st="3" end="3"/>
                                            </p:txEl>
                                          </p:spTgt>
                                        </p:tgtEl>
                                        <p:attrNameLst>
                                          <p:attrName>style.visibility</p:attrName>
                                        </p:attrNameLst>
                                      </p:cBhvr>
                                      <p:to>
                                        <p:strVal val="visible"/>
                                      </p:to>
                                    </p:set>
                                    <p:animEffect transition="in" filter="fade">
                                      <p:cBhvr>
                                        <p:cTn id="6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943600" y="3505200"/>
            <a:ext cx="3048000" cy="32004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2400" y="3505200"/>
            <a:ext cx="3352800" cy="32004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latin typeface="Calisto MT" pitchFamily="18" charset="0"/>
              </a:rPr>
              <a:t>Okay, so whose who?</a:t>
            </a:r>
            <a:endParaRPr lang="en-US" dirty="0">
              <a:latin typeface="Calisto MT" pitchFamily="18" charset="0"/>
            </a:endParaRPr>
          </a:p>
        </p:txBody>
      </p:sp>
      <p:sp>
        <p:nvSpPr>
          <p:cNvPr id="3" name="Content Placeholder 2"/>
          <p:cNvSpPr>
            <a:spLocks noGrp="1"/>
          </p:cNvSpPr>
          <p:nvPr>
            <p:ph idx="1"/>
          </p:nvPr>
        </p:nvSpPr>
        <p:spPr/>
        <p:txBody>
          <a:bodyPr/>
          <a:lstStyle/>
          <a:p>
            <a:pPr marL="0" indent="0" algn="ctr">
              <a:buNone/>
            </a:pPr>
            <a:r>
              <a:rPr lang="en-US" sz="2400" dirty="0" smtClean="0">
                <a:latin typeface="Garamond" pitchFamily="18" charset="0"/>
              </a:rPr>
              <a:t>In this particular situation, the </a:t>
            </a:r>
            <a:r>
              <a:rPr lang="en-US" sz="2400" dirty="0" smtClean="0">
                <a:solidFill>
                  <a:srgbClr val="FF0000"/>
                </a:solidFill>
                <a:latin typeface="Garamond" pitchFamily="18" charset="0"/>
              </a:rPr>
              <a:t>U.S. was involved through the Korean War</a:t>
            </a:r>
            <a:r>
              <a:rPr lang="en-US" sz="2400" dirty="0" smtClean="0">
                <a:latin typeface="Garamond" pitchFamily="18" charset="0"/>
              </a:rPr>
              <a:t>. Because the U.S. was fighting the Korean War, President Truman decided to help the nationalists as well in Taiwan from military attacks by Mao. </a:t>
            </a:r>
            <a:r>
              <a:rPr lang="en-US" sz="2400" dirty="0" smtClean="0">
                <a:solidFill>
                  <a:schemeClr val="tx2"/>
                </a:solidFill>
                <a:latin typeface="Garamond" pitchFamily="18" charset="0"/>
              </a:rPr>
              <a:t>The USSR was involved indirectly through the Chinese. </a:t>
            </a:r>
            <a:r>
              <a:rPr lang="en-US" sz="2400" dirty="0" smtClean="0">
                <a:latin typeface="Garamond" pitchFamily="18" charset="0"/>
              </a:rPr>
              <a:t>The Chinese were communists and followed the beliefs of the Soviet Union.</a:t>
            </a:r>
          </a:p>
          <a:p>
            <a:pPr algn="ctr">
              <a:buNone/>
            </a:pPr>
            <a:endParaRPr lang="en-US" dirty="0"/>
          </a:p>
        </p:txBody>
      </p:sp>
      <p:pic>
        <p:nvPicPr>
          <p:cNvPr id="4100" name="Picture 4"/>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888838" y="3828326"/>
            <a:ext cx="3031613" cy="302967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2801331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800" advTm="405">
        <p:circle/>
      </p:transition>
    </mc:Choice>
    <mc:Fallback>
      <p:transition spd="slow" advTm="405">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wheel(1)">
                                      <p:cBhvr>
                                        <p:cTn id="17" dur="2000"/>
                                        <p:tgtEl>
                                          <p:spTgt spid="409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wheel(1)">
                                      <p:cBhvr>
                                        <p:cTn id="22" dur="20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4099"/>
                                        </p:tgtEl>
                                        <p:attrNameLst>
                                          <p:attrName>style.visibility</p:attrName>
                                        </p:attrNameLst>
                                      </p:cBhvr>
                                      <p:to>
                                        <p:strVal val="visible"/>
                                      </p:to>
                                    </p:set>
                                    <p:animEffect transition="in" filter="wheel(1)">
                                      <p:cBhvr>
                                        <p:cTn id="27"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2819400" cy="167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534400" cy="1143000"/>
          </a:xfrm>
        </p:spPr>
        <p:txBody>
          <a:bodyPr>
            <a:normAutofit/>
          </a:bodyPr>
          <a:lstStyle/>
          <a:p>
            <a:r>
              <a:rPr lang="en-US" dirty="0" smtClean="0">
                <a:solidFill>
                  <a:schemeClr val="tx1">
                    <a:lumMod val="95000"/>
                    <a:lumOff val="5000"/>
                  </a:schemeClr>
                </a:solidFill>
                <a:latin typeface="Calisto MT" pitchFamily="18" charset="0"/>
                <a:ea typeface="Dotum" pitchFamily="34" charset="-127"/>
              </a:rPr>
              <a:t>                The 1</a:t>
            </a:r>
            <a:r>
              <a:rPr lang="en-US" baseline="30000" dirty="0" smtClean="0">
                <a:solidFill>
                  <a:schemeClr val="tx1">
                    <a:lumMod val="95000"/>
                    <a:lumOff val="5000"/>
                  </a:schemeClr>
                </a:solidFill>
                <a:latin typeface="Calisto MT" pitchFamily="18" charset="0"/>
                <a:ea typeface="Dotum" pitchFamily="34" charset="-127"/>
              </a:rPr>
              <a:t>st</a:t>
            </a:r>
            <a:r>
              <a:rPr lang="en-US" dirty="0" smtClean="0">
                <a:solidFill>
                  <a:schemeClr val="tx1">
                    <a:lumMod val="95000"/>
                    <a:lumOff val="5000"/>
                  </a:schemeClr>
                </a:solidFill>
                <a:latin typeface="Calisto MT" pitchFamily="18" charset="0"/>
                <a:ea typeface="Dotum" pitchFamily="34" charset="-127"/>
              </a:rPr>
              <a:t> Taiwan Strait Crisis  </a:t>
            </a:r>
            <a:endParaRPr lang="en-US" dirty="0">
              <a:solidFill>
                <a:schemeClr val="tx1">
                  <a:lumMod val="95000"/>
                  <a:lumOff val="5000"/>
                </a:schemeClr>
              </a:solidFill>
              <a:latin typeface="Calisto MT" pitchFamily="18" charset="0"/>
              <a:ea typeface="Dotum" pitchFamily="34" charset="-127"/>
            </a:endParaRPr>
          </a:p>
        </p:txBody>
      </p:sp>
      <p:sp>
        <p:nvSpPr>
          <p:cNvPr id="3" name="Content Placeholder 2"/>
          <p:cNvSpPr>
            <a:spLocks noGrp="1"/>
          </p:cNvSpPr>
          <p:nvPr>
            <p:ph idx="1"/>
          </p:nvPr>
        </p:nvSpPr>
        <p:spPr>
          <a:xfrm>
            <a:off x="685800" y="1295400"/>
            <a:ext cx="8229600" cy="5257800"/>
          </a:xfrm>
        </p:spPr>
        <p:txBody>
          <a:bodyPr>
            <a:noAutofit/>
          </a:bodyPr>
          <a:lstStyle/>
          <a:p>
            <a:pPr marL="0" indent="0" algn="ctr"/>
            <a:endParaRPr lang="en-US" sz="1600" dirty="0" smtClean="0">
              <a:solidFill>
                <a:schemeClr val="tx2">
                  <a:lumMod val="50000"/>
                </a:schemeClr>
              </a:solidFill>
              <a:latin typeface="Nyala" pitchFamily="2" charset="0"/>
              <a:cs typeface="Estrangelo Edessa" pitchFamily="66" charset="0"/>
            </a:endParaRPr>
          </a:p>
          <a:p>
            <a:pPr algn="ctr"/>
            <a:r>
              <a:rPr lang="en-US" sz="1600" dirty="0" smtClean="0">
                <a:solidFill>
                  <a:schemeClr val="tx2">
                    <a:lumMod val="50000"/>
                  </a:schemeClr>
                </a:solidFill>
                <a:latin typeface="Nyala" pitchFamily="2" charset="0"/>
                <a:cs typeface="Estrangelo Edessa" pitchFamily="66" charset="0"/>
              </a:rPr>
              <a:t>Although aware of the conflict, President Truman decided to use military non-intervention with Taiwan to prevent any conflict with the new Communist superpower. However, when the Korean War erupted, President Truman abandoned the idea of military non-intervention, and called Taiwan a neutral waterway</a:t>
            </a:r>
            <a:r>
              <a:rPr lang="en-US" sz="1600" dirty="0" smtClean="0">
                <a:solidFill>
                  <a:schemeClr val="tx2">
                    <a:lumMod val="50000"/>
                  </a:schemeClr>
                </a:solidFill>
                <a:latin typeface="Nyala" pitchFamily="2" charset="0"/>
                <a:cs typeface="Estrangelo Edessa" pitchFamily="66" charset="0"/>
              </a:rPr>
              <a:t>.</a:t>
            </a:r>
            <a:endParaRPr lang="en-US" sz="1600" dirty="0" smtClean="0">
              <a:latin typeface="Nyala" pitchFamily="2" charset="0"/>
              <a:cs typeface="Estrangelo Edessa" pitchFamily="66" charset="0"/>
            </a:endParaRPr>
          </a:p>
          <a:p>
            <a:pPr marL="0" indent="0" algn="ctr"/>
            <a:r>
              <a:rPr lang="en-US" sz="1600" dirty="0" smtClean="0">
                <a:solidFill>
                  <a:schemeClr val="accent6">
                    <a:lumMod val="50000"/>
                  </a:schemeClr>
                </a:solidFill>
                <a:latin typeface="Nyala" pitchFamily="2" charset="0"/>
                <a:cs typeface="Estrangelo Edessa" pitchFamily="66" charset="0"/>
              </a:rPr>
              <a:t>President Truman found out about Mao planning on launching a military strike on the nationalists, and sent the 7</a:t>
            </a:r>
            <a:r>
              <a:rPr lang="en-US" sz="1600" baseline="30000" dirty="0" smtClean="0">
                <a:solidFill>
                  <a:schemeClr val="accent6">
                    <a:lumMod val="50000"/>
                  </a:schemeClr>
                </a:solidFill>
                <a:latin typeface="Nyala" pitchFamily="2" charset="0"/>
                <a:cs typeface="Estrangelo Edessa" pitchFamily="66" charset="0"/>
              </a:rPr>
              <a:t>th</a:t>
            </a:r>
            <a:r>
              <a:rPr lang="en-US" sz="1600" dirty="0" smtClean="0">
                <a:solidFill>
                  <a:schemeClr val="accent6">
                    <a:lumMod val="50000"/>
                  </a:schemeClr>
                </a:solidFill>
                <a:latin typeface="Nyala" pitchFamily="2" charset="0"/>
                <a:cs typeface="Estrangelo Edessa" pitchFamily="66" charset="0"/>
              </a:rPr>
              <a:t> Fleet to the straits to protect the nationalists</a:t>
            </a:r>
            <a:r>
              <a:rPr lang="en-US" sz="1600" dirty="0" smtClean="0">
                <a:solidFill>
                  <a:schemeClr val="accent6">
                    <a:lumMod val="50000"/>
                  </a:schemeClr>
                </a:solidFill>
                <a:latin typeface="Nyala" pitchFamily="2" charset="0"/>
                <a:cs typeface="Estrangelo Edessa" pitchFamily="66" charset="0"/>
              </a:rPr>
              <a:t>.</a:t>
            </a:r>
            <a:endParaRPr lang="en-US" sz="1600" dirty="0" smtClean="0">
              <a:latin typeface="Nyala" pitchFamily="2" charset="0"/>
              <a:cs typeface="Estrangelo Edessa" pitchFamily="66" charset="0"/>
            </a:endParaRPr>
          </a:p>
          <a:p>
            <a:pPr marL="0" indent="0" algn="ctr"/>
            <a:r>
              <a:rPr lang="en-US" sz="1600" dirty="0" smtClean="0">
                <a:solidFill>
                  <a:schemeClr val="tx2">
                    <a:lumMod val="50000"/>
                  </a:schemeClr>
                </a:solidFill>
                <a:latin typeface="Nyala" pitchFamily="2" charset="0"/>
                <a:cs typeface="Estrangelo Edessa" pitchFamily="66" charset="0"/>
              </a:rPr>
              <a:t>President Eisenhower took office near the end of the Korean War, lifted the U.S. naval blockade of Taiwan, as an attempt to show good will towards the Chinese. After the removal of the U.S. military, Chiang Kai-shek tried to regain control of China, and allowed troops to move to Quemoy and </a:t>
            </a:r>
            <a:r>
              <a:rPr lang="en-US" sz="1600" dirty="0" smtClean="0">
                <a:solidFill>
                  <a:schemeClr val="tx2">
                    <a:lumMod val="50000"/>
                  </a:schemeClr>
                </a:solidFill>
                <a:latin typeface="Nyala" pitchFamily="2" charset="0"/>
                <a:cs typeface="Estrangelo Edessa" pitchFamily="66" charset="0"/>
              </a:rPr>
              <a:t>Matsu</a:t>
            </a:r>
            <a:endParaRPr lang="en-US" sz="1600" dirty="0" smtClean="0">
              <a:latin typeface="Nyala" pitchFamily="2" charset="0"/>
              <a:cs typeface="Estrangelo Edessa" pitchFamily="66" charset="0"/>
            </a:endParaRPr>
          </a:p>
          <a:p>
            <a:pPr marL="0" indent="0" algn="ctr"/>
            <a:r>
              <a:rPr lang="en-US" sz="1600" dirty="0" smtClean="0">
                <a:solidFill>
                  <a:schemeClr val="accent6">
                    <a:lumMod val="50000"/>
                  </a:schemeClr>
                </a:solidFill>
                <a:latin typeface="Nyala" pitchFamily="2" charset="0"/>
                <a:cs typeface="Estrangelo Edessa" pitchFamily="66" charset="0"/>
              </a:rPr>
              <a:t> Mao saw the blockade removal as a sign of the U.S. trying to “liberate” or “separate” Taiwan from China, and ordered for the two straits to be bombed to unite Taiwan and the Chinese against threats like the U.S. The U.S. ended up signing a peace pact with China called the Formosa Resolution, which said the American defense of Taiwan in the case of a communist invasion. There was no mention of whether the United States would intervene to protect the islands around China</a:t>
            </a:r>
            <a:r>
              <a:rPr lang="en-US" sz="1600" dirty="0" smtClean="0">
                <a:solidFill>
                  <a:schemeClr val="accent6">
                    <a:lumMod val="50000"/>
                  </a:schemeClr>
                </a:solidFill>
                <a:latin typeface="Nyala" pitchFamily="2" charset="0"/>
                <a:cs typeface="Estrangelo Edessa" pitchFamily="66" charset="0"/>
              </a:rPr>
              <a:t>.</a:t>
            </a:r>
            <a:endParaRPr lang="en-US" sz="1600" dirty="0" smtClean="0">
              <a:latin typeface="Nyala" pitchFamily="2" charset="0"/>
              <a:cs typeface="Estrangelo Edessa" pitchFamily="66" charset="0"/>
            </a:endParaRPr>
          </a:p>
          <a:p>
            <a:pPr marL="0" indent="0" algn="ctr"/>
            <a:r>
              <a:rPr lang="en-US" sz="1600" dirty="0" smtClean="0">
                <a:solidFill>
                  <a:schemeClr val="tx2">
                    <a:lumMod val="50000"/>
                  </a:schemeClr>
                </a:solidFill>
                <a:latin typeface="Nyala" pitchFamily="2" charset="0"/>
                <a:cs typeface="Estrangelo Edessa" pitchFamily="66" charset="0"/>
              </a:rPr>
              <a:t>This shaped the fighting because it caused both sides of the conflict to realize that they were strong-willed.</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28794710"/>
      </p:ext>
    </p:extLst>
  </p:cSld>
  <p:clrMapOvr>
    <a:masterClrMapping/>
  </p:clrMapOvr>
  <p:transition spd="slow" advTm="416">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1575"/>
            <a:ext cx="9144000" cy="684642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2" name="Title 1"/>
          <p:cNvSpPr>
            <a:spLocks noGrp="1"/>
          </p:cNvSpPr>
          <p:nvPr>
            <p:ph type="title"/>
          </p:nvPr>
        </p:nvSpPr>
        <p:spPr>
          <a:xfrm>
            <a:off x="0" y="274638"/>
            <a:ext cx="8686800" cy="1143000"/>
          </a:xfrm>
        </p:spPr>
        <p:txBody>
          <a:bodyPr/>
          <a:lstStyle/>
          <a:p>
            <a:r>
              <a:rPr lang="en-US" dirty="0" smtClean="0">
                <a:latin typeface="Calisto MT" pitchFamily="18" charset="0"/>
              </a:rPr>
              <a:t>The 2</a:t>
            </a:r>
            <a:r>
              <a:rPr lang="en-US" baseline="30000" dirty="0" smtClean="0">
                <a:latin typeface="Calisto MT" pitchFamily="18" charset="0"/>
              </a:rPr>
              <a:t>nd</a:t>
            </a:r>
            <a:r>
              <a:rPr lang="en-US" dirty="0" smtClean="0">
                <a:latin typeface="Calisto MT" pitchFamily="18" charset="0"/>
              </a:rPr>
              <a:t> Taiwan Crisis</a:t>
            </a:r>
            <a:endParaRPr lang="en-US" dirty="0">
              <a:latin typeface="Calisto MT" pitchFamily="18" charset="0"/>
            </a:endParaRPr>
          </a:p>
        </p:txBody>
      </p:sp>
      <p:sp>
        <p:nvSpPr>
          <p:cNvPr id="3" name="Content Placeholder 2"/>
          <p:cNvSpPr>
            <a:spLocks noGrp="1"/>
          </p:cNvSpPr>
          <p:nvPr>
            <p:ph idx="1"/>
          </p:nvPr>
        </p:nvSpPr>
        <p:spPr>
          <a:xfrm>
            <a:off x="152400" y="1371600"/>
            <a:ext cx="8610600" cy="5211763"/>
          </a:xfrm>
        </p:spPr>
        <p:txBody>
          <a:bodyPr>
            <a:normAutofit fontScale="62500" lnSpcReduction="20000"/>
          </a:bodyPr>
          <a:lstStyle/>
          <a:p>
            <a:pPr marL="0" indent="0" algn="ctr"/>
            <a:r>
              <a:rPr lang="en-US" dirty="0" smtClean="0">
                <a:solidFill>
                  <a:srgbClr val="FFFF00"/>
                </a:solidFill>
                <a:latin typeface="Nyala" pitchFamily="2" charset="0"/>
              </a:rPr>
              <a:t>The U.S. and Taiwan made a mutual security pact, which made it hard for Mao to achieve his communist plans. From 1956 – 1957 Mao changed his tactics and wanted to make peace with the nationalists and end the conflict, even though Chiang Kai-shek did not want to remove his troops from the Quemoy and Matsu.</a:t>
            </a:r>
          </a:p>
          <a:p>
            <a:pPr marL="0" indent="0" algn="ctr"/>
            <a:endParaRPr lang="en-US" dirty="0" smtClean="0">
              <a:solidFill>
                <a:srgbClr val="92D050"/>
              </a:solidFill>
              <a:latin typeface="Nyala" pitchFamily="2" charset="0"/>
            </a:endParaRPr>
          </a:p>
          <a:p>
            <a:pPr marL="0" indent="0" algn="ctr"/>
            <a:r>
              <a:rPr lang="en-US" dirty="0" smtClean="0">
                <a:solidFill>
                  <a:srgbClr val="92D050"/>
                </a:solidFill>
                <a:latin typeface="Nyala" pitchFamily="2" charset="0"/>
              </a:rPr>
              <a:t>Tensions remained the next year in the two straits, and with increased American involvement in Taiwan affairs, Mao decided to try a more hardcore strategy. Another reason why Mao wanted Taiwan to join the Chinese was because of the Great Leap Forward, which would help China mobilize more after a radical cause. </a:t>
            </a:r>
          </a:p>
          <a:p>
            <a:pPr marL="0" indent="0" algn="ctr"/>
            <a:endParaRPr lang="en-US" dirty="0" smtClean="0">
              <a:solidFill>
                <a:schemeClr val="accent6">
                  <a:lumMod val="60000"/>
                  <a:lumOff val="40000"/>
                </a:schemeClr>
              </a:solidFill>
              <a:latin typeface="Nyala" pitchFamily="2" charset="0"/>
            </a:endParaRPr>
          </a:p>
          <a:p>
            <a:pPr marL="0" indent="0" algn="ctr"/>
            <a:r>
              <a:rPr lang="en-US" dirty="0" smtClean="0">
                <a:solidFill>
                  <a:schemeClr val="accent6">
                    <a:lumMod val="60000"/>
                    <a:lumOff val="40000"/>
                  </a:schemeClr>
                </a:solidFill>
                <a:latin typeface="Nyala" pitchFamily="2" charset="0"/>
              </a:rPr>
              <a:t>Mao ordered the bombing of Quemoy in 1958, and said it was to teach a lesson to the U.S., when in reality it was an opportunity for the Chinese to be an independent nation from the Soviet Union as well. </a:t>
            </a:r>
          </a:p>
          <a:p>
            <a:pPr marL="0" indent="0" algn="ctr"/>
            <a:endParaRPr lang="en-US" dirty="0" smtClean="0">
              <a:latin typeface="Nyala" pitchFamily="2" charset="0"/>
            </a:endParaRPr>
          </a:p>
          <a:p>
            <a:pPr marL="0" indent="0" algn="ctr"/>
            <a:r>
              <a:rPr lang="en-US" dirty="0" smtClean="0">
                <a:latin typeface="Nyala" pitchFamily="2" charset="0"/>
              </a:rPr>
              <a:t>President Eisenhower had his troops stand strong, and that’s when the Chinese eased down on the bombing. China wrote a peace settlement in 1958 with the nationalists and ended the second strait crisis. </a:t>
            </a:r>
          </a:p>
          <a:p>
            <a:pPr marL="0" indent="0" algn="ctr"/>
            <a:endParaRPr lang="en-US" dirty="0" smtClean="0">
              <a:latin typeface="Nyala" pitchFamily="2" charset="0"/>
            </a:endParaRPr>
          </a:p>
          <a:p>
            <a:pPr marL="0" indent="0" algn="ctr"/>
            <a:r>
              <a:rPr lang="en-US" dirty="0" smtClean="0">
                <a:latin typeface="Nyala" pitchFamily="2" charset="0"/>
              </a:rPr>
              <a:t>The Chinese avoided direct contact with the U.S. from then on as they knew how strong the U.S. was.</a:t>
            </a:r>
            <a:endParaRPr lang="en-US" dirty="0">
              <a:latin typeface="Nyala" pitchFamily="2"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9441715"/>
      </p:ext>
    </p:extLst>
  </p:cSld>
  <p:clrMapOvr>
    <a:masterClrMapping/>
  </p:clrMapOvr>
  <p:transition spd="slow" advTm="292">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ipe(down)">
                                      <p:cBhvr>
                                        <p:cTn id="7" dur="580">
                                          <p:stCondLst>
                                            <p:cond delay="0"/>
                                          </p:stCondLst>
                                        </p:cTn>
                                        <p:tgtEl>
                                          <p:spTgt spid="6147"/>
                                        </p:tgtEl>
                                      </p:cBhvr>
                                    </p:animEffect>
                                    <p:anim calcmode="lin" valueType="num">
                                      <p:cBhvr>
                                        <p:cTn id="8" dur="1822" tmFilter="0,0; 0.14,0.36; 0.43,0.73; 0.71,0.91; 1.0,1.0">
                                          <p:stCondLst>
                                            <p:cond delay="0"/>
                                          </p:stCondLst>
                                        </p:cTn>
                                        <p:tgtEl>
                                          <p:spTgt spid="614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14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14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14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147"/>
                                        </p:tgtEl>
                                        <p:attrNameLst>
                                          <p:attrName>ppt_y</p:attrName>
                                        </p:attrNameLst>
                                      </p:cBhvr>
                                      <p:tavLst>
                                        <p:tav tm="0" fmla="#ppt_y-sin(pi*$)/81">
                                          <p:val>
                                            <p:fltVal val="0"/>
                                          </p:val>
                                        </p:tav>
                                        <p:tav tm="100000">
                                          <p:val>
                                            <p:fltVal val="1"/>
                                          </p:val>
                                        </p:tav>
                                      </p:tavLst>
                                    </p:anim>
                                    <p:animScale>
                                      <p:cBhvr>
                                        <p:cTn id="13" dur="26">
                                          <p:stCondLst>
                                            <p:cond delay="650"/>
                                          </p:stCondLst>
                                        </p:cTn>
                                        <p:tgtEl>
                                          <p:spTgt spid="6147"/>
                                        </p:tgtEl>
                                      </p:cBhvr>
                                      <p:to x="100000" y="60000"/>
                                    </p:animScale>
                                    <p:animScale>
                                      <p:cBhvr>
                                        <p:cTn id="14" dur="166" decel="50000">
                                          <p:stCondLst>
                                            <p:cond delay="676"/>
                                          </p:stCondLst>
                                        </p:cTn>
                                        <p:tgtEl>
                                          <p:spTgt spid="6147"/>
                                        </p:tgtEl>
                                      </p:cBhvr>
                                      <p:to x="100000" y="100000"/>
                                    </p:animScale>
                                    <p:animScale>
                                      <p:cBhvr>
                                        <p:cTn id="15" dur="26">
                                          <p:stCondLst>
                                            <p:cond delay="1312"/>
                                          </p:stCondLst>
                                        </p:cTn>
                                        <p:tgtEl>
                                          <p:spTgt spid="6147"/>
                                        </p:tgtEl>
                                      </p:cBhvr>
                                      <p:to x="100000" y="80000"/>
                                    </p:animScale>
                                    <p:animScale>
                                      <p:cBhvr>
                                        <p:cTn id="16" dur="166" decel="50000">
                                          <p:stCondLst>
                                            <p:cond delay="1338"/>
                                          </p:stCondLst>
                                        </p:cTn>
                                        <p:tgtEl>
                                          <p:spTgt spid="6147"/>
                                        </p:tgtEl>
                                      </p:cBhvr>
                                      <p:to x="100000" y="100000"/>
                                    </p:animScale>
                                    <p:animScale>
                                      <p:cBhvr>
                                        <p:cTn id="17" dur="26">
                                          <p:stCondLst>
                                            <p:cond delay="1642"/>
                                          </p:stCondLst>
                                        </p:cTn>
                                        <p:tgtEl>
                                          <p:spTgt spid="6147"/>
                                        </p:tgtEl>
                                      </p:cBhvr>
                                      <p:to x="100000" y="90000"/>
                                    </p:animScale>
                                    <p:animScale>
                                      <p:cBhvr>
                                        <p:cTn id="18" dur="166" decel="50000">
                                          <p:stCondLst>
                                            <p:cond delay="1668"/>
                                          </p:stCondLst>
                                        </p:cTn>
                                        <p:tgtEl>
                                          <p:spTgt spid="6147"/>
                                        </p:tgtEl>
                                      </p:cBhvr>
                                      <p:to x="100000" y="100000"/>
                                    </p:animScale>
                                    <p:animScale>
                                      <p:cBhvr>
                                        <p:cTn id="19" dur="26">
                                          <p:stCondLst>
                                            <p:cond delay="1808"/>
                                          </p:stCondLst>
                                        </p:cTn>
                                        <p:tgtEl>
                                          <p:spTgt spid="6147"/>
                                        </p:tgtEl>
                                      </p:cBhvr>
                                      <p:to x="100000" y="95000"/>
                                    </p:animScale>
                                    <p:animScale>
                                      <p:cBhvr>
                                        <p:cTn id="20" dur="166" decel="50000">
                                          <p:stCondLst>
                                            <p:cond delay="1834"/>
                                          </p:stCondLst>
                                        </p:cTn>
                                        <p:tgtEl>
                                          <p:spTgt spid="614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down)">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down)">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barn(inVertical)">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 calcmode="lin" valueType="num">
                                      <p:cBhvr additive="base">
                                        <p:cTn id="5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00" y="-37618"/>
            <a:ext cx="4572000" cy="689561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4709932" cy="68580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latin typeface="Calisto MT" pitchFamily="18" charset="0"/>
              </a:rPr>
              <a:t>Where and When?</a:t>
            </a:r>
            <a:endParaRPr lang="en-US" dirty="0">
              <a:latin typeface="Calisto MT" pitchFamily="18" charset="0"/>
            </a:endParaRPr>
          </a:p>
        </p:txBody>
      </p:sp>
      <p:sp>
        <p:nvSpPr>
          <p:cNvPr id="3" name="Content Placeholder 2"/>
          <p:cNvSpPr>
            <a:spLocks noGrp="1"/>
          </p:cNvSpPr>
          <p:nvPr>
            <p:ph idx="1"/>
          </p:nvPr>
        </p:nvSpPr>
        <p:spPr/>
        <p:txBody>
          <a:bodyPr/>
          <a:lstStyle/>
          <a:p>
            <a:r>
              <a:rPr lang="en-US" dirty="0" smtClean="0"/>
              <a:t>On the two straits of Taiwan: </a:t>
            </a:r>
            <a:r>
              <a:rPr lang="en-US" dirty="0" smtClean="0">
                <a:solidFill>
                  <a:srgbClr val="FF0000"/>
                </a:solidFill>
              </a:rPr>
              <a:t>Quemoy and Matsu</a:t>
            </a:r>
          </a:p>
          <a:p>
            <a:r>
              <a:rPr lang="en-US" dirty="0" smtClean="0"/>
              <a:t>The 1</a:t>
            </a:r>
            <a:r>
              <a:rPr lang="en-US" baseline="30000" dirty="0" smtClean="0"/>
              <a:t>st</a:t>
            </a:r>
            <a:r>
              <a:rPr lang="en-US" dirty="0" smtClean="0"/>
              <a:t> strait crisis occurred from </a:t>
            </a:r>
            <a:r>
              <a:rPr lang="en-US" dirty="0" smtClean="0">
                <a:solidFill>
                  <a:srgbClr val="FF0000"/>
                </a:solidFill>
              </a:rPr>
              <a:t>1953 – 1954</a:t>
            </a:r>
          </a:p>
          <a:p>
            <a:r>
              <a:rPr lang="en-US" dirty="0" smtClean="0"/>
              <a:t>The 2</a:t>
            </a:r>
            <a:r>
              <a:rPr lang="en-US" baseline="30000" dirty="0" smtClean="0"/>
              <a:t>nd</a:t>
            </a:r>
            <a:r>
              <a:rPr lang="en-US" dirty="0" smtClean="0"/>
              <a:t> strait crisis occurred in </a:t>
            </a:r>
            <a:r>
              <a:rPr lang="en-US" dirty="0" smtClean="0">
                <a:solidFill>
                  <a:srgbClr val="FF0000"/>
                </a:solidFill>
              </a:rPr>
              <a:t>1955</a:t>
            </a:r>
            <a:endParaRPr lang="en-US" dirty="0">
              <a:solidFill>
                <a:srgbClr val="FF0000"/>
              </a:solidFill>
            </a:endParaRPr>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advTm="401">
        <p14:flash/>
      </p:transition>
    </mc:Choice>
    <mc:Fallback>
      <p:transition spd="slow" advTm="4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1000"/>
                                        <p:tgtEl>
                                          <p:spTgt spid="3">
                                            <p:txEl>
                                              <p:pRg st="0" end="0"/>
                                            </p:txEl>
                                          </p:spTgt>
                                        </p:tgtEl>
                                      </p:cBhvr>
                                    </p:animEffect>
                                    <p:anim calcmode="lin" valueType="num">
                                      <p:cBhvr>
                                        <p:cTn id="2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1000"/>
                                        <p:tgtEl>
                                          <p:spTgt spid="3">
                                            <p:txEl>
                                              <p:pRg st="2" end="2"/>
                                            </p:txEl>
                                          </p:spTgt>
                                        </p:tgtEl>
                                      </p:cBhvr>
                                    </p:animEffect>
                                    <p:anim calcmode="lin" valueType="num">
                                      <p:cBhvr>
                                        <p:cTn id="3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024989" y="27972"/>
            <a:ext cx="2143125" cy="214312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944562"/>
          </a:xfrm>
        </p:spPr>
        <p:txBody>
          <a:bodyPr/>
          <a:lstStyle/>
          <a:p>
            <a:r>
              <a:rPr lang="en-US" dirty="0" smtClean="0">
                <a:latin typeface="Calisto MT" pitchFamily="18" charset="0"/>
              </a:rPr>
              <a:t>So, what’s your point?</a:t>
            </a:r>
            <a:endParaRPr lang="en-US" dirty="0">
              <a:latin typeface="Calisto MT" pitchFamily="18" charset="0"/>
            </a:endParaRPr>
          </a:p>
        </p:txBody>
      </p:sp>
      <p:sp>
        <p:nvSpPr>
          <p:cNvPr id="3" name="Content Placeholder 2"/>
          <p:cNvSpPr>
            <a:spLocks noGrp="1"/>
          </p:cNvSpPr>
          <p:nvPr>
            <p:ph idx="1"/>
          </p:nvPr>
        </p:nvSpPr>
        <p:spPr>
          <a:xfrm>
            <a:off x="457200" y="1600200"/>
            <a:ext cx="8229600" cy="5105400"/>
          </a:xfrm>
        </p:spPr>
        <p:txBody>
          <a:bodyPr>
            <a:normAutofit fontScale="92500" lnSpcReduction="20000"/>
          </a:bodyPr>
          <a:lstStyle/>
          <a:p>
            <a:r>
              <a:rPr lang="en-US" dirty="0" smtClean="0">
                <a:solidFill>
                  <a:srgbClr val="0000FF"/>
                </a:solidFill>
              </a:rPr>
              <a:t>The U.S.’ decision to send the 7</a:t>
            </a:r>
            <a:r>
              <a:rPr lang="en-US" baseline="30000" dirty="0" smtClean="0">
                <a:solidFill>
                  <a:srgbClr val="0000FF"/>
                </a:solidFill>
              </a:rPr>
              <a:t>th</a:t>
            </a:r>
            <a:r>
              <a:rPr lang="en-US" dirty="0" smtClean="0">
                <a:solidFill>
                  <a:srgbClr val="0000FF"/>
                </a:solidFill>
              </a:rPr>
              <a:t> fleet showed a change in U.S. foreign policies regarding how to deal with problems in the area more aggressively.</a:t>
            </a:r>
          </a:p>
          <a:p>
            <a:r>
              <a:rPr lang="en-US" dirty="0" smtClean="0">
                <a:solidFill>
                  <a:srgbClr val="006600"/>
                </a:solidFill>
              </a:rPr>
              <a:t>Chinas decision to agree with the peace settlement showed the U.S. triumphing over the S.U. (both the first and second one).</a:t>
            </a:r>
          </a:p>
          <a:p>
            <a:r>
              <a:rPr lang="en-US" dirty="0" smtClean="0">
                <a:solidFill>
                  <a:srgbClr val="CC00CC"/>
                </a:solidFill>
              </a:rPr>
              <a:t>The nationalists mutual agreement with the U.S. after the first strait crisis enabled the U.S. to develop military bases in Taiwan and help defeat China if further attacks occurred. The U.S. would be stronger.</a:t>
            </a:r>
          </a:p>
          <a:p>
            <a:r>
              <a:rPr lang="en-US" dirty="0" smtClean="0">
                <a:solidFill>
                  <a:srgbClr val="CC3300"/>
                </a:solidFill>
              </a:rPr>
              <a:t>The last peace agreement that China made with the nationalists showed the defeat of communist China and the Soviet Union itself.</a:t>
            </a:r>
          </a:p>
          <a:p>
            <a:endParaRPr lang="en-US" dirty="0" smtClean="0"/>
          </a:p>
          <a:p>
            <a:endParaRPr lang="en-US" dirty="0" smtClean="0"/>
          </a:p>
          <a:p>
            <a:endParaRPr lang="en-US" dirty="0"/>
          </a:p>
        </p:txBody>
      </p:sp>
    </p:spTree>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1400" advTm="929">
        <p14:ripple/>
      </p:transition>
    </mc:Choice>
    <mc:Fallback>
      <p:transition spd="slow" advTm="92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80">
                                          <p:stCondLst>
                                            <p:cond delay="0"/>
                                          </p:stCondLst>
                                        </p:cTn>
                                        <p:tgtEl>
                                          <p:spTgt spid="3">
                                            <p:txEl>
                                              <p:pRg st="1" end="1"/>
                                            </p:txEl>
                                          </p:spTgt>
                                        </p:tgtEl>
                                      </p:cBhvr>
                                    </p:animEffect>
                                    <p:anim calcmode="lin" valueType="num">
                                      <p:cBhvr>
                                        <p:cTn id="1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3">
                                            <p:txEl>
                                              <p:pRg st="1" end="1"/>
                                            </p:txEl>
                                          </p:spTgt>
                                        </p:tgtEl>
                                      </p:cBhvr>
                                      <p:to x="100000" y="60000"/>
                                    </p:animScale>
                                    <p:animScale>
                                      <p:cBhvr>
                                        <p:cTn id="24" dur="166" decel="50000">
                                          <p:stCondLst>
                                            <p:cond delay="676"/>
                                          </p:stCondLst>
                                        </p:cTn>
                                        <p:tgtEl>
                                          <p:spTgt spid="3">
                                            <p:txEl>
                                              <p:pRg st="1" end="1"/>
                                            </p:txEl>
                                          </p:spTgt>
                                        </p:tgtEl>
                                      </p:cBhvr>
                                      <p:to x="100000" y="100000"/>
                                    </p:animScale>
                                    <p:animScale>
                                      <p:cBhvr>
                                        <p:cTn id="25" dur="26">
                                          <p:stCondLst>
                                            <p:cond delay="1312"/>
                                          </p:stCondLst>
                                        </p:cTn>
                                        <p:tgtEl>
                                          <p:spTgt spid="3">
                                            <p:txEl>
                                              <p:pRg st="1" end="1"/>
                                            </p:txEl>
                                          </p:spTgt>
                                        </p:tgtEl>
                                      </p:cBhvr>
                                      <p:to x="100000" y="80000"/>
                                    </p:animScale>
                                    <p:animScale>
                                      <p:cBhvr>
                                        <p:cTn id="26" dur="166" decel="50000">
                                          <p:stCondLst>
                                            <p:cond delay="1338"/>
                                          </p:stCondLst>
                                        </p:cTn>
                                        <p:tgtEl>
                                          <p:spTgt spid="3">
                                            <p:txEl>
                                              <p:pRg st="1" end="1"/>
                                            </p:txEl>
                                          </p:spTgt>
                                        </p:tgtEl>
                                      </p:cBhvr>
                                      <p:to x="100000" y="100000"/>
                                    </p:animScale>
                                    <p:animScale>
                                      <p:cBhvr>
                                        <p:cTn id="27" dur="26">
                                          <p:stCondLst>
                                            <p:cond delay="1642"/>
                                          </p:stCondLst>
                                        </p:cTn>
                                        <p:tgtEl>
                                          <p:spTgt spid="3">
                                            <p:txEl>
                                              <p:pRg st="1" end="1"/>
                                            </p:txEl>
                                          </p:spTgt>
                                        </p:tgtEl>
                                      </p:cBhvr>
                                      <p:to x="100000" y="90000"/>
                                    </p:animScale>
                                    <p:animScale>
                                      <p:cBhvr>
                                        <p:cTn id="28" dur="166" decel="50000">
                                          <p:stCondLst>
                                            <p:cond delay="1668"/>
                                          </p:stCondLst>
                                        </p:cTn>
                                        <p:tgtEl>
                                          <p:spTgt spid="3">
                                            <p:txEl>
                                              <p:pRg st="1" end="1"/>
                                            </p:txEl>
                                          </p:spTgt>
                                        </p:tgtEl>
                                      </p:cBhvr>
                                      <p:to x="100000" y="100000"/>
                                    </p:animScale>
                                    <p:animScale>
                                      <p:cBhvr>
                                        <p:cTn id="29" dur="26">
                                          <p:stCondLst>
                                            <p:cond delay="1808"/>
                                          </p:stCondLst>
                                        </p:cTn>
                                        <p:tgtEl>
                                          <p:spTgt spid="3">
                                            <p:txEl>
                                              <p:pRg st="1" end="1"/>
                                            </p:txEl>
                                          </p:spTgt>
                                        </p:tgtEl>
                                      </p:cBhvr>
                                      <p:to x="100000" y="95000"/>
                                    </p:animScale>
                                    <p:animScale>
                                      <p:cBhvr>
                                        <p:cTn id="30" dur="166" decel="50000">
                                          <p:stCondLst>
                                            <p:cond delay="1834"/>
                                          </p:stCondLst>
                                        </p:cTn>
                                        <p:tgtEl>
                                          <p:spTgt spid="3">
                                            <p:txEl>
                                              <p:pRg st="1" end="1"/>
                                            </p:txEl>
                                          </p:spTgt>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down)">
                                      <p:cBhvr>
                                        <p:cTn id="35" dur="580">
                                          <p:stCondLst>
                                            <p:cond delay="0"/>
                                          </p:stCondLst>
                                        </p:cTn>
                                        <p:tgtEl>
                                          <p:spTgt spid="3">
                                            <p:txEl>
                                              <p:pRg st="2" end="2"/>
                                            </p:txEl>
                                          </p:spTgt>
                                        </p:tgtEl>
                                      </p:cBhvr>
                                    </p:animEffect>
                                    <p:anim calcmode="lin" valueType="num">
                                      <p:cBhvr>
                                        <p:cTn id="36"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3">
                                            <p:txEl>
                                              <p:pRg st="2" end="2"/>
                                            </p:txEl>
                                          </p:spTgt>
                                        </p:tgtEl>
                                      </p:cBhvr>
                                      <p:to x="100000" y="60000"/>
                                    </p:animScale>
                                    <p:animScale>
                                      <p:cBhvr>
                                        <p:cTn id="42" dur="166" decel="50000">
                                          <p:stCondLst>
                                            <p:cond delay="676"/>
                                          </p:stCondLst>
                                        </p:cTn>
                                        <p:tgtEl>
                                          <p:spTgt spid="3">
                                            <p:txEl>
                                              <p:pRg st="2" end="2"/>
                                            </p:txEl>
                                          </p:spTgt>
                                        </p:tgtEl>
                                      </p:cBhvr>
                                      <p:to x="100000" y="100000"/>
                                    </p:animScale>
                                    <p:animScale>
                                      <p:cBhvr>
                                        <p:cTn id="43" dur="26">
                                          <p:stCondLst>
                                            <p:cond delay="1312"/>
                                          </p:stCondLst>
                                        </p:cTn>
                                        <p:tgtEl>
                                          <p:spTgt spid="3">
                                            <p:txEl>
                                              <p:pRg st="2" end="2"/>
                                            </p:txEl>
                                          </p:spTgt>
                                        </p:tgtEl>
                                      </p:cBhvr>
                                      <p:to x="100000" y="80000"/>
                                    </p:animScale>
                                    <p:animScale>
                                      <p:cBhvr>
                                        <p:cTn id="44" dur="166" decel="50000">
                                          <p:stCondLst>
                                            <p:cond delay="1338"/>
                                          </p:stCondLst>
                                        </p:cTn>
                                        <p:tgtEl>
                                          <p:spTgt spid="3">
                                            <p:txEl>
                                              <p:pRg st="2" end="2"/>
                                            </p:txEl>
                                          </p:spTgt>
                                        </p:tgtEl>
                                      </p:cBhvr>
                                      <p:to x="100000" y="100000"/>
                                    </p:animScale>
                                    <p:animScale>
                                      <p:cBhvr>
                                        <p:cTn id="45" dur="26">
                                          <p:stCondLst>
                                            <p:cond delay="1642"/>
                                          </p:stCondLst>
                                        </p:cTn>
                                        <p:tgtEl>
                                          <p:spTgt spid="3">
                                            <p:txEl>
                                              <p:pRg st="2" end="2"/>
                                            </p:txEl>
                                          </p:spTgt>
                                        </p:tgtEl>
                                      </p:cBhvr>
                                      <p:to x="100000" y="90000"/>
                                    </p:animScale>
                                    <p:animScale>
                                      <p:cBhvr>
                                        <p:cTn id="46" dur="166" decel="50000">
                                          <p:stCondLst>
                                            <p:cond delay="1668"/>
                                          </p:stCondLst>
                                        </p:cTn>
                                        <p:tgtEl>
                                          <p:spTgt spid="3">
                                            <p:txEl>
                                              <p:pRg st="2" end="2"/>
                                            </p:txEl>
                                          </p:spTgt>
                                        </p:tgtEl>
                                      </p:cBhvr>
                                      <p:to x="100000" y="100000"/>
                                    </p:animScale>
                                    <p:animScale>
                                      <p:cBhvr>
                                        <p:cTn id="47" dur="26">
                                          <p:stCondLst>
                                            <p:cond delay="1808"/>
                                          </p:stCondLst>
                                        </p:cTn>
                                        <p:tgtEl>
                                          <p:spTgt spid="3">
                                            <p:txEl>
                                              <p:pRg st="2" end="2"/>
                                            </p:txEl>
                                          </p:spTgt>
                                        </p:tgtEl>
                                      </p:cBhvr>
                                      <p:to x="100000" y="95000"/>
                                    </p:animScale>
                                    <p:animScale>
                                      <p:cBhvr>
                                        <p:cTn id="48" dur="166" decel="50000">
                                          <p:stCondLst>
                                            <p:cond delay="1834"/>
                                          </p:stCondLst>
                                        </p:cTn>
                                        <p:tgtEl>
                                          <p:spTgt spid="3">
                                            <p:txEl>
                                              <p:pRg st="2" end="2"/>
                                            </p:txEl>
                                          </p:spTgt>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 calcmode="lin" valueType="num">
                                      <p:cBhvr>
                                        <p:cTn id="5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55" dur="500"/>
                                        <p:tgtEl>
                                          <p:spTgt spid="3">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45" presetClass="entr" presetSubtype="0" fill="hold" nodeType="clickEffect">
                                  <p:stCondLst>
                                    <p:cond delay="0"/>
                                  </p:stCondLst>
                                  <p:childTnLst>
                                    <p:set>
                                      <p:cBhvr>
                                        <p:cTn id="59" dur="1" fill="hold">
                                          <p:stCondLst>
                                            <p:cond delay="0"/>
                                          </p:stCondLst>
                                        </p:cTn>
                                        <p:tgtEl>
                                          <p:spTgt spid="8194"/>
                                        </p:tgtEl>
                                        <p:attrNameLst>
                                          <p:attrName>style.visibility</p:attrName>
                                        </p:attrNameLst>
                                      </p:cBhvr>
                                      <p:to>
                                        <p:strVal val="visible"/>
                                      </p:to>
                                    </p:set>
                                    <p:animEffect transition="in" filter="fade">
                                      <p:cBhvr>
                                        <p:cTn id="60" dur="2000"/>
                                        <p:tgtEl>
                                          <p:spTgt spid="8194"/>
                                        </p:tgtEl>
                                      </p:cBhvr>
                                    </p:animEffect>
                                    <p:anim calcmode="lin" valueType="num">
                                      <p:cBhvr>
                                        <p:cTn id="61" dur="2000" fill="hold"/>
                                        <p:tgtEl>
                                          <p:spTgt spid="8194"/>
                                        </p:tgtEl>
                                        <p:attrNameLst>
                                          <p:attrName>ppt_w</p:attrName>
                                        </p:attrNameLst>
                                      </p:cBhvr>
                                      <p:tavLst>
                                        <p:tav tm="0" fmla="#ppt_w*sin(2.5*pi*$)">
                                          <p:val>
                                            <p:fltVal val="0"/>
                                          </p:val>
                                        </p:tav>
                                        <p:tav tm="100000">
                                          <p:val>
                                            <p:fltVal val="1"/>
                                          </p:val>
                                        </p:tav>
                                      </p:tavLst>
                                    </p:anim>
                                    <p:anim calcmode="lin" valueType="num">
                                      <p:cBhvr>
                                        <p:cTn id="62" dur="2000" fill="hold"/>
                                        <p:tgtEl>
                                          <p:spTgt spid="819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smtClean="0">
                <a:latin typeface="Calisto MT" pitchFamily="18" charset="0"/>
              </a:rPr>
              <a:t>How…does this affect US or the SU?</a:t>
            </a:r>
            <a:endParaRPr lang="en-US" dirty="0">
              <a:latin typeface="Calisto MT" pitchFamily="18" charset="0"/>
            </a:endParaRPr>
          </a:p>
        </p:txBody>
      </p:sp>
      <p:sp>
        <p:nvSpPr>
          <p:cNvPr id="3" name="Content Placeholder 2"/>
          <p:cNvSpPr>
            <a:spLocks noGrp="1"/>
          </p:cNvSpPr>
          <p:nvPr>
            <p:ph idx="1"/>
          </p:nvPr>
        </p:nvSpPr>
        <p:spPr>
          <a:xfrm>
            <a:off x="457200" y="914400"/>
            <a:ext cx="8229600" cy="3962400"/>
          </a:xfrm>
        </p:spPr>
        <p:txBody>
          <a:bodyPr>
            <a:normAutofit lnSpcReduction="10000"/>
          </a:bodyPr>
          <a:lstStyle/>
          <a:p>
            <a:r>
              <a:rPr lang="en-US" sz="1800" dirty="0" smtClean="0">
                <a:solidFill>
                  <a:schemeClr val="bg2">
                    <a:lumMod val="50000"/>
                  </a:schemeClr>
                </a:solidFill>
                <a:latin typeface="Bell MT" pitchFamily="18" charset="0"/>
              </a:rPr>
              <a:t>In the beginning this conflict showed the transition of U.S. foreign policies in dealing passively with the S.U. They became more aggressive and used military tactics to intimidate the S.U. This increased hostilities between the two superpowers. </a:t>
            </a:r>
          </a:p>
          <a:p>
            <a:r>
              <a:rPr lang="en-US" sz="1800" dirty="0" smtClean="0">
                <a:solidFill>
                  <a:srgbClr val="FF00FF"/>
                </a:solidFill>
                <a:latin typeface="Bell MT" pitchFamily="18" charset="0"/>
              </a:rPr>
              <a:t>Also, the U.S.’ decision to place a blockade on Taiwan, and then lift it off showed how much more the S.U. would feel the need to unite all the communist people to prevent foreign threats like the U.S. from hindering their form of “liberation.” Of course, this would increase tension between the U.S. and the S.U. causing for them to compete on a whole new level. </a:t>
            </a:r>
          </a:p>
          <a:p>
            <a:r>
              <a:rPr lang="en-US" sz="1800" dirty="0" smtClean="0">
                <a:solidFill>
                  <a:schemeClr val="accent5">
                    <a:lumMod val="75000"/>
                  </a:schemeClr>
                </a:solidFill>
                <a:latin typeface="Bell MT" pitchFamily="18" charset="0"/>
              </a:rPr>
              <a:t>Also, the U.S. would be getting more trade partners, such as Taiwan, and this would increase their economy, causing for the S.U. to lag behind on socially mobilizing like the U.S. More military, economical, and political power was given to the U.S. in this situation.</a:t>
            </a:r>
          </a:p>
          <a:p>
            <a:r>
              <a:rPr lang="en-US" sz="1800" dirty="0" smtClean="0">
                <a:solidFill>
                  <a:srgbClr val="FFFF00"/>
                </a:solidFill>
                <a:latin typeface="Bell MT" pitchFamily="18" charset="0"/>
              </a:rPr>
              <a:t> </a:t>
            </a:r>
            <a:r>
              <a:rPr lang="en-US" sz="1800" dirty="0">
                <a:solidFill>
                  <a:srgbClr val="FFFF00"/>
                </a:solidFill>
                <a:latin typeface="Bell MT" pitchFamily="18" charset="0"/>
              </a:rPr>
              <a:t>Overall though, the U.S. pretty much won this war, and they scored one for the competition. </a:t>
            </a:r>
            <a:r>
              <a:rPr lang="en-US" sz="1800" dirty="0" smtClean="0">
                <a:solidFill>
                  <a:srgbClr val="FFFF00"/>
                </a:solidFill>
                <a:latin typeface="Bell MT" pitchFamily="18" charset="0"/>
              </a:rPr>
              <a:t>The tension still continues today though, so it is still in discussion.</a:t>
            </a:r>
            <a:endParaRPr lang="en-US" sz="1800" dirty="0">
              <a:solidFill>
                <a:srgbClr val="FFFF00"/>
              </a:solidFill>
              <a:latin typeface="Bell MT" pitchFamily="18"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7697111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3900" advTm="2955">
        <p14:glitter pattern="hexagon"/>
      </p:transition>
    </mc:Choice>
    <mc:Fallback>
      <p:transition spd="slow" advTm="295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heel(1)">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circle(in)">
                                      <p:cBhvr>
                                        <p:cTn id="16" dur="2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down)">
                                      <p:cBhvr>
                                        <p:cTn id="21" dur="580">
                                          <p:stCondLst>
                                            <p:cond delay="0"/>
                                          </p:stCondLst>
                                        </p:cTn>
                                        <p:tgtEl>
                                          <p:spTgt spid="3">
                                            <p:txEl>
                                              <p:pRg st="1" end="1"/>
                                            </p:txEl>
                                          </p:spTgt>
                                        </p:tgtEl>
                                      </p:cBhvr>
                                    </p:animEffect>
                                    <p:anim calcmode="lin" valueType="num">
                                      <p:cBhvr>
                                        <p:cTn id="22"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xEl>
                                              <p:pRg st="1" end="1"/>
                                            </p:txEl>
                                          </p:spTgt>
                                        </p:tgtEl>
                                      </p:cBhvr>
                                      <p:to x="100000" y="60000"/>
                                    </p:animScale>
                                    <p:animScale>
                                      <p:cBhvr>
                                        <p:cTn id="28" dur="166" decel="50000">
                                          <p:stCondLst>
                                            <p:cond delay="676"/>
                                          </p:stCondLst>
                                        </p:cTn>
                                        <p:tgtEl>
                                          <p:spTgt spid="3">
                                            <p:txEl>
                                              <p:pRg st="1" end="1"/>
                                            </p:txEl>
                                          </p:spTgt>
                                        </p:tgtEl>
                                      </p:cBhvr>
                                      <p:to x="100000" y="100000"/>
                                    </p:animScale>
                                    <p:animScale>
                                      <p:cBhvr>
                                        <p:cTn id="29" dur="26">
                                          <p:stCondLst>
                                            <p:cond delay="1312"/>
                                          </p:stCondLst>
                                        </p:cTn>
                                        <p:tgtEl>
                                          <p:spTgt spid="3">
                                            <p:txEl>
                                              <p:pRg st="1" end="1"/>
                                            </p:txEl>
                                          </p:spTgt>
                                        </p:tgtEl>
                                      </p:cBhvr>
                                      <p:to x="100000" y="80000"/>
                                    </p:animScale>
                                    <p:animScale>
                                      <p:cBhvr>
                                        <p:cTn id="30" dur="166" decel="50000">
                                          <p:stCondLst>
                                            <p:cond delay="1338"/>
                                          </p:stCondLst>
                                        </p:cTn>
                                        <p:tgtEl>
                                          <p:spTgt spid="3">
                                            <p:txEl>
                                              <p:pRg st="1" end="1"/>
                                            </p:txEl>
                                          </p:spTgt>
                                        </p:tgtEl>
                                      </p:cBhvr>
                                      <p:to x="100000" y="100000"/>
                                    </p:animScale>
                                    <p:animScale>
                                      <p:cBhvr>
                                        <p:cTn id="31" dur="26">
                                          <p:stCondLst>
                                            <p:cond delay="1642"/>
                                          </p:stCondLst>
                                        </p:cTn>
                                        <p:tgtEl>
                                          <p:spTgt spid="3">
                                            <p:txEl>
                                              <p:pRg st="1" end="1"/>
                                            </p:txEl>
                                          </p:spTgt>
                                        </p:tgtEl>
                                      </p:cBhvr>
                                      <p:to x="100000" y="90000"/>
                                    </p:animScale>
                                    <p:animScale>
                                      <p:cBhvr>
                                        <p:cTn id="32" dur="166" decel="50000">
                                          <p:stCondLst>
                                            <p:cond delay="1668"/>
                                          </p:stCondLst>
                                        </p:cTn>
                                        <p:tgtEl>
                                          <p:spTgt spid="3">
                                            <p:txEl>
                                              <p:pRg st="1" end="1"/>
                                            </p:txEl>
                                          </p:spTgt>
                                        </p:tgtEl>
                                      </p:cBhvr>
                                      <p:to x="100000" y="100000"/>
                                    </p:animScale>
                                    <p:animScale>
                                      <p:cBhvr>
                                        <p:cTn id="33" dur="26">
                                          <p:stCondLst>
                                            <p:cond delay="1808"/>
                                          </p:stCondLst>
                                        </p:cTn>
                                        <p:tgtEl>
                                          <p:spTgt spid="3">
                                            <p:txEl>
                                              <p:pRg st="1" end="1"/>
                                            </p:txEl>
                                          </p:spTgt>
                                        </p:tgtEl>
                                      </p:cBhvr>
                                      <p:to x="100000" y="95000"/>
                                    </p:animScale>
                                    <p:animScale>
                                      <p:cBhvr>
                                        <p:cTn id="34" dur="166" decel="50000">
                                          <p:stCondLst>
                                            <p:cond delay="1834"/>
                                          </p:stCondLst>
                                        </p:cTn>
                                        <p:tgtEl>
                                          <p:spTgt spid="3">
                                            <p:txEl>
                                              <p:pRg st="1" end="1"/>
                                            </p:txEl>
                                          </p:spTgt>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1000"/>
                                        <p:tgtEl>
                                          <p:spTgt spid="3">
                                            <p:txEl>
                                              <p:pRg st="2" end="2"/>
                                            </p:txEl>
                                          </p:spTgt>
                                        </p:tgtEl>
                                      </p:cBhvr>
                                    </p:animEffect>
                                    <p:anim calcmode="lin" valueType="num">
                                      <p:cBhvr>
                                        <p:cTn id="4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val="0"/>
              </a:ext>
            </a:extLst>
          </a:blip>
          <a:srcRect/>
          <a:stretch>
            <a:fillRect/>
          </a:stretch>
        </p:blipFill>
        <p:spPr bwMode="auto">
          <a:xfrm>
            <a:off x="0" y="-1"/>
            <a:ext cx="9144000" cy="6844145"/>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w="9525">
                <a:solidFill>
                  <a:schemeClr val="tx1"/>
                </a:solidFill>
                <a:miter lim="800000"/>
                <a:headEnd/>
                <a:tailEnd/>
              </a14:hiddenLine>
            </a:ext>
          </a:extLst>
        </p:spPr>
      </p:pic>
      <p:sp>
        <p:nvSpPr>
          <p:cNvPr id="5" name="TextBox 4"/>
          <p:cNvSpPr txBox="1"/>
          <p:nvPr/>
        </p:nvSpPr>
        <p:spPr>
          <a:xfrm>
            <a:off x="1219200" y="4549676"/>
            <a:ext cx="6899564" cy="2308324"/>
          </a:xfrm>
          <a:prstGeom prst="rect">
            <a:avLst/>
          </a:prstGeom>
          <a:solidFill>
            <a:schemeClr val="accent4">
              <a:lumMod val="40000"/>
              <a:lumOff val="60000"/>
            </a:schemeClr>
          </a:solidFill>
        </p:spPr>
        <p:txBody>
          <a:bodyPr wrap="square" rtlCol="0">
            <a:spAutoFit/>
          </a:bodyPr>
          <a:lstStyle/>
          <a:p>
            <a:pPr algn="ctr"/>
            <a:r>
              <a:rPr lang="en-US" sz="3600" dirty="0" err="1" smtClean="0">
                <a:solidFill>
                  <a:srgbClr val="FF0000"/>
                </a:solidFill>
              </a:rPr>
              <a:t>Devonique</a:t>
            </a:r>
            <a:r>
              <a:rPr lang="en-US" sz="3600" dirty="0" smtClean="0">
                <a:solidFill>
                  <a:srgbClr val="FF0000"/>
                </a:solidFill>
              </a:rPr>
              <a:t> </a:t>
            </a:r>
            <a:r>
              <a:rPr lang="en-US" sz="3600" dirty="0" err="1" smtClean="0">
                <a:solidFill>
                  <a:srgbClr val="FF0000"/>
                </a:solidFill>
              </a:rPr>
              <a:t>McBrown</a:t>
            </a:r>
            <a:endParaRPr lang="en-US" sz="3600" dirty="0" smtClean="0">
              <a:solidFill>
                <a:srgbClr val="FF0000"/>
              </a:solidFill>
            </a:endParaRPr>
          </a:p>
          <a:p>
            <a:pPr algn="ctr"/>
            <a:r>
              <a:rPr lang="en-US" sz="3600" dirty="0" smtClean="0">
                <a:solidFill>
                  <a:srgbClr val="FF0000"/>
                </a:solidFill>
              </a:rPr>
              <a:t>AP United States History</a:t>
            </a:r>
          </a:p>
          <a:p>
            <a:pPr algn="ctr"/>
            <a:r>
              <a:rPr lang="en-US" sz="3600" dirty="0" smtClean="0">
                <a:solidFill>
                  <a:srgbClr val="FF0000"/>
                </a:solidFill>
              </a:rPr>
              <a:t>Proxy wars: Hungarian Rev.</a:t>
            </a:r>
          </a:p>
          <a:p>
            <a:pPr algn="ctr"/>
            <a:r>
              <a:rPr lang="en-US" sz="3600" dirty="0" smtClean="0">
                <a:solidFill>
                  <a:srgbClr val="FF0000"/>
                </a:solidFill>
              </a:rPr>
              <a:t>3/20/13</a:t>
            </a:r>
            <a:endParaRPr lang="en-US" sz="3600" dirty="0">
              <a:solidFill>
                <a:srgbClr val="FF0000"/>
              </a:solidFill>
            </a:endParaRPr>
          </a:p>
        </p:txBody>
      </p:sp>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142814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02" name="Picture 6" descr="https://encrypted-tbn2.gstatic.com/images?q=tbn:ANd9GcQxSDu80rcs3unJ58SgM3dOqoQxcC6XDe7HSlsx9TvfcrL_nCfP"/>
          <p:cNvPicPr>
            <a:picLocks noChangeAspect="1" noChangeArrowheads="1"/>
          </p:cNvPicPr>
          <p:nvPr/>
        </p:nvPicPr>
        <p:blipFill>
          <a:blip r:embed="rId2" cstate="print"/>
          <a:srcRect/>
          <a:stretch>
            <a:fillRect/>
          </a:stretch>
        </p:blipFill>
        <p:spPr bwMode="auto">
          <a:xfrm>
            <a:off x="6019800" y="3886200"/>
            <a:ext cx="3124200" cy="2971800"/>
          </a:xfrm>
          <a:prstGeom prst="rect">
            <a:avLst/>
          </a:prstGeom>
          <a:noFill/>
        </p:spPr>
      </p:pic>
      <p:pic>
        <p:nvPicPr>
          <p:cNvPr id="4100" name="Picture 4" descr="https://encrypted-tbn1.gstatic.com/images?q=tbn:ANd9GcQsXodGApZbSTt9eb5-jNRUsxPqx07s2fV5nAbBc9jKbqoUND7rqQ"/>
          <p:cNvPicPr>
            <a:picLocks noChangeAspect="1" noChangeArrowheads="1"/>
          </p:cNvPicPr>
          <p:nvPr/>
        </p:nvPicPr>
        <p:blipFill>
          <a:blip r:embed="rId3" cstate="print"/>
          <a:srcRect/>
          <a:stretch>
            <a:fillRect/>
          </a:stretch>
        </p:blipFill>
        <p:spPr bwMode="auto">
          <a:xfrm>
            <a:off x="2895600" y="3886200"/>
            <a:ext cx="3124200" cy="2971800"/>
          </a:xfrm>
          <a:prstGeom prst="rect">
            <a:avLst/>
          </a:prstGeom>
          <a:noFill/>
        </p:spPr>
      </p:pic>
      <p:pic>
        <p:nvPicPr>
          <p:cNvPr id="4098" name="Picture 2" descr="https://encrypted-tbn3.gstatic.com/images?q=tbn:ANd9GcTKNo_sH-UejLODDHDMXHgcD8gS82l2Au4lEXFmAMWWTRus6Fbd"/>
          <p:cNvPicPr>
            <a:picLocks noChangeAspect="1" noChangeArrowheads="1"/>
          </p:cNvPicPr>
          <p:nvPr/>
        </p:nvPicPr>
        <p:blipFill>
          <a:blip r:embed="rId4" cstate="print"/>
          <a:srcRect/>
          <a:stretch>
            <a:fillRect/>
          </a:stretch>
        </p:blipFill>
        <p:spPr bwMode="auto">
          <a:xfrm>
            <a:off x="0" y="3886200"/>
            <a:ext cx="2895600" cy="2971800"/>
          </a:xfrm>
          <a:prstGeom prst="rect">
            <a:avLst/>
          </a:prstGeom>
          <a:noFill/>
        </p:spPr>
      </p:pic>
      <p:sp>
        <p:nvSpPr>
          <p:cNvPr id="2" name="Title 1"/>
          <p:cNvSpPr>
            <a:spLocks noGrp="1"/>
          </p:cNvSpPr>
          <p:nvPr>
            <p:ph type="title"/>
          </p:nvPr>
        </p:nvSpPr>
        <p:spPr>
          <a:xfrm>
            <a:off x="381000" y="0"/>
            <a:ext cx="8229600" cy="1143000"/>
          </a:xfrm>
        </p:spPr>
        <p:txBody>
          <a:bodyPr>
            <a:normAutofit/>
          </a:bodyPr>
          <a:lstStyle/>
          <a:p>
            <a:r>
              <a:rPr lang="en-US" sz="5400" dirty="0" smtClean="0">
                <a:solidFill>
                  <a:schemeClr val="accent2">
                    <a:lumMod val="75000"/>
                  </a:schemeClr>
                </a:solidFill>
              </a:rPr>
              <a:t>Who was Involved?</a:t>
            </a:r>
            <a:endParaRPr lang="en-US" sz="5400" dirty="0">
              <a:solidFill>
                <a:schemeClr val="accent2">
                  <a:lumMod val="75000"/>
                </a:schemeClr>
              </a:solidFill>
            </a:endParaRPr>
          </a:p>
        </p:txBody>
      </p:sp>
      <p:sp>
        <p:nvSpPr>
          <p:cNvPr id="3" name="Content Placeholder 2"/>
          <p:cNvSpPr>
            <a:spLocks noGrp="1"/>
          </p:cNvSpPr>
          <p:nvPr>
            <p:ph idx="1"/>
          </p:nvPr>
        </p:nvSpPr>
        <p:spPr>
          <a:xfrm>
            <a:off x="0" y="990600"/>
            <a:ext cx="9144000" cy="5638800"/>
          </a:xfrm>
        </p:spPr>
        <p:txBody>
          <a:bodyPr>
            <a:normAutofit/>
          </a:bodyPr>
          <a:lstStyle/>
          <a:p>
            <a:r>
              <a:rPr lang="en-US" dirty="0" err="1" smtClean="0"/>
              <a:t>Rakosi</a:t>
            </a:r>
            <a:r>
              <a:rPr lang="en-US" dirty="0" smtClean="0"/>
              <a:t>:  Hungarian leader ( put in power by Stalin. Later forced to resign as a gesture to the Hungarian people). </a:t>
            </a:r>
          </a:p>
          <a:p>
            <a:r>
              <a:rPr lang="en-US" dirty="0" err="1" smtClean="0"/>
              <a:t>Imre</a:t>
            </a:r>
            <a:r>
              <a:rPr lang="en-US" dirty="0" smtClean="0"/>
              <a:t> Nagy: Prime Minister of Hungary. </a:t>
            </a:r>
          </a:p>
          <a:p>
            <a:r>
              <a:rPr lang="en-US" dirty="0" smtClean="0"/>
              <a:t>Janos Kadar: Foreign Minister</a:t>
            </a:r>
          </a:p>
          <a:p>
            <a:endParaRPr lang="en-US" dirty="0"/>
          </a:p>
        </p:txBody>
      </p:sp>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274527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ox(i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 calcmode="lin" valueType="num">
                                      <p:cBhvr additive="base">
                                        <p:cTn id="27" dur="500" fill="hold"/>
                                        <p:tgtEl>
                                          <p:spTgt spid="4098"/>
                                        </p:tgtEl>
                                        <p:attrNameLst>
                                          <p:attrName>ppt_x</p:attrName>
                                        </p:attrNameLst>
                                      </p:cBhvr>
                                      <p:tavLst>
                                        <p:tav tm="0">
                                          <p:val>
                                            <p:strVal val="#ppt_x"/>
                                          </p:val>
                                        </p:tav>
                                        <p:tav tm="100000">
                                          <p:val>
                                            <p:strVal val="#ppt_x"/>
                                          </p:val>
                                        </p:tav>
                                      </p:tavLst>
                                    </p:anim>
                                    <p:anim calcmode="lin" valueType="num">
                                      <p:cBhvr additive="base">
                                        <p:cTn id="2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100"/>
                                        </p:tgtEl>
                                        <p:attrNameLst>
                                          <p:attrName>style.visibility</p:attrName>
                                        </p:attrNameLst>
                                      </p:cBhvr>
                                      <p:to>
                                        <p:strVal val="visible"/>
                                      </p:to>
                                    </p:set>
                                    <p:anim calcmode="lin" valueType="num">
                                      <p:cBhvr additive="base">
                                        <p:cTn id="33" dur="500" fill="hold"/>
                                        <p:tgtEl>
                                          <p:spTgt spid="4100"/>
                                        </p:tgtEl>
                                        <p:attrNameLst>
                                          <p:attrName>ppt_x</p:attrName>
                                        </p:attrNameLst>
                                      </p:cBhvr>
                                      <p:tavLst>
                                        <p:tav tm="0">
                                          <p:val>
                                            <p:strVal val="#ppt_x"/>
                                          </p:val>
                                        </p:tav>
                                        <p:tav tm="100000">
                                          <p:val>
                                            <p:strVal val="#ppt_x"/>
                                          </p:val>
                                        </p:tav>
                                      </p:tavLst>
                                    </p:anim>
                                    <p:anim calcmode="lin" valueType="num">
                                      <p:cBhvr additive="base">
                                        <p:cTn id="34"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102"/>
                                        </p:tgtEl>
                                        <p:attrNameLst>
                                          <p:attrName>style.visibility</p:attrName>
                                        </p:attrNameLst>
                                      </p:cBhvr>
                                      <p:to>
                                        <p:strVal val="visible"/>
                                      </p:to>
                                    </p:set>
                                    <p:anim calcmode="lin" valueType="num">
                                      <p:cBhvr additive="base">
                                        <p:cTn id="39" dur="500" fill="hold"/>
                                        <p:tgtEl>
                                          <p:spTgt spid="4102"/>
                                        </p:tgtEl>
                                        <p:attrNameLst>
                                          <p:attrName>ppt_x</p:attrName>
                                        </p:attrNameLst>
                                      </p:cBhvr>
                                      <p:tavLst>
                                        <p:tav tm="0">
                                          <p:val>
                                            <p:strVal val="#ppt_x"/>
                                          </p:val>
                                        </p:tav>
                                        <p:tav tm="100000">
                                          <p:val>
                                            <p:strVal val="#ppt_x"/>
                                          </p:val>
                                        </p:tav>
                                      </p:tavLst>
                                    </p:anim>
                                    <p:anim calcmode="lin" valueType="num">
                                      <p:cBhvr additive="base">
                                        <p:cTn id="40"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solidFill>
                  <a:schemeClr val="tx2"/>
                </a:solidFill>
              </a:rPr>
              <a:t>Who</a:t>
            </a:r>
            <a:r>
              <a:rPr lang="en-US" dirty="0" smtClean="0"/>
              <a:t>, </a:t>
            </a:r>
            <a:r>
              <a:rPr lang="en-US" dirty="0" smtClean="0">
                <a:solidFill>
                  <a:schemeClr val="accent2"/>
                </a:solidFill>
              </a:rPr>
              <a:t>What</a:t>
            </a:r>
            <a:r>
              <a:rPr lang="en-US" dirty="0" smtClean="0"/>
              <a:t>, </a:t>
            </a:r>
            <a:r>
              <a:rPr lang="en-US" dirty="0" smtClean="0">
                <a:solidFill>
                  <a:schemeClr val="accent3"/>
                </a:solidFill>
              </a:rPr>
              <a:t>When</a:t>
            </a:r>
            <a:r>
              <a:rPr lang="en-US" dirty="0" smtClean="0"/>
              <a:t>, </a:t>
            </a:r>
            <a:r>
              <a:rPr lang="en-US" dirty="0" smtClean="0">
                <a:solidFill>
                  <a:schemeClr val="accent4"/>
                </a:solidFill>
              </a:rPr>
              <a:t>Where</a:t>
            </a:r>
            <a:r>
              <a:rPr lang="en-US" dirty="0" smtClean="0"/>
              <a:t>, </a:t>
            </a:r>
            <a:r>
              <a:rPr lang="en-US" dirty="0" smtClean="0">
                <a:solidFill>
                  <a:schemeClr val="accent5"/>
                </a:solidFill>
              </a:rPr>
              <a:t>Why</a:t>
            </a:r>
            <a:r>
              <a:rPr lang="en-US" dirty="0" smtClean="0"/>
              <a:t>, </a:t>
            </a:r>
            <a:r>
              <a:rPr lang="en-US" dirty="0" smtClean="0">
                <a:solidFill>
                  <a:schemeClr val="accent6"/>
                </a:solidFill>
              </a:rPr>
              <a:t>How?</a:t>
            </a:r>
            <a:endParaRPr lang="en-US" dirty="0">
              <a:solidFill>
                <a:schemeClr val="accent6"/>
              </a:solidFill>
            </a:endParaRPr>
          </a:p>
        </p:txBody>
      </p:sp>
      <p:sp>
        <p:nvSpPr>
          <p:cNvPr id="3" name="Content Placeholder 2"/>
          <p:cNvSpPr>
            <a:spLocks noGrp="1"/>
          </p:cNvSpPr>
          <p:nvPr>
            <p:ph idx="1"/>
          </p:nvPr>
        </p:nvSpPr>
        <p:spPr>
          <a:xfrm>
            <a:off x="0" y="990600"/>
            <a:ext cx="9144000" cy="5867400"/>
          </a:xfrm>
        </p:spPr>
        <p:txBody>
          <a:bodyPr>
            <a:normAutofit/>
          </a:bodyPr>
          <a:lstStyle/>
          <a:p>
            <a:r>
              <a:rPr lang="en-US" sz="2400" dirty="0" smtClean="0"/>
              <a:t> </a:t>
            </a:r>
            <a:r>
              <a:rPr lang="en-US" sz="2800" dirty="0" smtClean="0"/>
              <a:t>Hungarians under control of Moscow since 1945</a:t>
            </a:r>
          </a:p>
          <a:p>
            <a:r>
              <a:rPr lang="en-US" sz="2800" dirty="0" smtClean="0"/>
              <a:t>October 23, 1956, Students and workers protested their personal freedoms in 16 points (more food, the removal of secret police, removal of Russian control, etc). </a:t>
            </a:r>
          </a:p>
          <a:p>
            <a:r>
              <a:rPr lang="en-US" sz="2800" dirty="0" smtClean="0"/>
              <a:t>Red Army pulled out, Nagy started political parties again.</a:t>
            </a:r>
          </a:p>
          <a:p>
            <a:pPr lvl="3">
              <a:buNone/>
            </a:pPr>
            <a:endParaRPr lang="en-US" sz="1400" dirty="0" smtClean="0"/>
          </a:p>
          <a:p>
            <a:pPr lvl="1"/>
            <a:endParaRPr lang="en-US" sz="2000" dirty="0" smtClean="0"/>
          </a:p>
          <a:p>
            <a:pPr lvl="1"/>
            <a:endParaRPr lang="en-US" sz="2000" dirty="0" smtClean="0"/>
          </a:p>
        </p:txBody>
      </p:sp>
      <p:pic>
        <p:nvPicPr>
          <p:cNvPr id="3074" name="Picture 2" descr="https://encrypted-tbn3.gstatic.com/images?q=tbn:ANd9GcS7C3RVm2DFuGkvpigwBBTfd0bUXfIPVzw8uOZ6CLiIrnS5nBwk2Q"/>
          <p:cNvPicPr>
            <a:picLocks noChangeAspect="1" noChangeArrowheads="1"/>
          </p:cNvPicPr>
          <p:nvPr/>
        </p:nvPicPr>
        <p:blipFill>
          <a:blip r:embed="rId2" cstate="print"/>
          <a:srcRect/>
          <a:stretch>
            <a:fillRect/>
          </a:stretch>
        </p:blipFill>
        <p:spPr bwMode="auto">
          <a:xfrm>
            <a:off x="3962400" y="3352800"/>
            <a:ext cx="5181600" cy="3505200"/>
          </a:xfrm>
          <a:prstGeom prst="rect">
            <a:avLst/>
          </a:prstGeom>
          <a:noFill/>
        </p:spPr>
      </p:pic>
      <p:pic>
        <p:nvPicPr>
          <p:cNvPr id="3076" name="Picture 4" descr="https://encrypted-tbn3.gstatic.com/images?q=tbn:ANd9GcQkgO6ljgSyFcagEriIjHel5AZOiWWAg_5mLr5t8Qj4ZYbIwn2f"/>
          <p:cNvPicPr>
            <a:picLocks noChangeAspect="1" noChangeArrowheads="1"/>
          </p:cNvPicPr>
          <p:nvPr/>
        </p:nvPicPr>
        <p:blipFill>
          <a:blip r:embed="rId3" cstate="print"/>
          <a:srcRect/>
          <a:stretch>
            <a:fillRect/>
          </a:stretch>
        </p:blipFill>
        <p:spPr bwMode="auto">
          <a:xfrm>
            <a:off x="0" y="3276600"/>
            <a:ext cx="3962400" cy="3581400"/>
          </a:xfrm>
          <a:prstGeom prst="rect">
            <a:avLst/>
          </a:prstGeom>
          <a:noFill/>
        </p:spPr>
      </p:pic>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405489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checkerboard(across)">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076"/>
                                        </p:tgtEl>
                                        <p:attrNameLst>
                                          <p:attrName>style.visibility</p:attrName>
                                        </p:attrNameLst>
                                      </p:cBhvr>
                                      <p:to>
                                        <p:strVal val="visible"/>
                                      </p:to>
                                    </p:set>
                                    <p:anim calcmode="lin" valueType="num">
                                      <p:cBhvr additive="base">
                                        <p:cTn id="24" dur="500" fill="hold"/>
                                        <p:tgtEl>
                                          <p:spTgt spid="3076"/>
                                        </p:tgtEl>
                                        <p:attrNameLst>
                                          <p:attrName>ppt_x</p:attrName>
                                        </p:attrNameLst>
                                      </p:cBhvr>
                                      <p:tavLst>
                                        <p:tav tm="0">
                                          <p:val>
                                            <p:strVal val="#ppt_x"/>
                                          </p:val>
                                        </p:tav>
                                        <p:tav tm="100000">
                                          <p:val>
                                            <p:strVal val="#ppt_x"/>
                                          </p:val>
                                        </p:tav>
                                      </p:tavLst>
                                    </p:anim>
                                    <p:anim calcmode="lin" valueType="num">
                                      <p:cBhvr additive="base">
                                        <p:cTn id="25"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checkerboard(across)">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 calcmode="lin" valueType="num">
                                      <p:cBhvr additive="base">
                                        <p:cTn id="35" dur="500" fill="hold"/>
                                        <p:tgtEl>
                                          <p:spTgt spid="3074"/>
                                        </p:tgtEl>
                                        <p:attrNameLst>
                                          <p:attrName>ppt_x</p:attrName>
                                        </p:attrNameLst>
                                      </p:cBhvr>
                                      <p:tavLst>
                                        <p:tav tm="0">
                                          <p:val>
                                            <p:strVal val="#ppt_x"/>
                                          </p:val>
                                        </p:tav>
                                        <p:tav tm="100000">
                                          <p:val>
                                            <p:strVal val="#ppt_x"/>
                                          </p:val>
                                        </p:tav>
                                      </p:tavLst>
                                    </p:anim>
                                    <p:anim calcmode="lin" valueType="num">
                                      <p:cBhvr additive="base">
                                        <p:cTn id="36"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183880" cy="1051560"/>
          </a:xfrm>
        </p:spPr>
        <p:txBody>
          <a:bodyPr/>
          <a:lstStyle/>
          <a:p>
            <a:r>
              <a:rPr lang="en-US" dirty="0" smtClean="0"/>
              <a:t>Global Balance of power</a:t>
            </a:r>
            <a:endParaRPr lang="en-US" dirty="0"/>
          </a:p>
        </p:txBody>
      </p:sp>
      <p:sp>
        <p:nvSpPr>
          <p:cNvPr id="2" name="Content Placeholder 1"/>
          <p:cNvSpPr>
            <a:spLocks noGrp="1"/>
          </p:cNvSpPr>
          <p:nvPr>
            <p:ph idx="1"/>
          </p:nvPr>
        </p:nvSpPr>
        <p:spPr>
          <a:xfrm>
            <a:off x="457200" y="1295400"/>
            <a:ext cx="8183880" cy="4187952"/>
          </a:xfrm>
        </p:spPr>
        <p:txBody>
          <a:bodyPr>
            <a:normAutofit fontScale="92500" lnSpcReduction="20000"/>
          </a:bodyPr>
          <a:lstStyle/>
          <a:p>
            <a:r>
              <a:rPr lang="en-US" dirty="0" smtClean="0"/>
              <a:t>Both the </a:t>
            </a:r>
            <a:r>
              <a:rPr lang="en-US" dirty="0" smtClean="0">
                <a:hlinkClick r:id="rId2" tooltip="Soviet Union"/>
              </a:rPr>
              <a:t>Soviet Union</a:t>
            </a:r>
            <a:r>
              <a:rPr lang="en-US" dirty="0" smtClean="0"/>
              <a:t> and the </a:t>
            </a:r>
            <a:r>
              <a:rPr lang="en-US" dirty="0" smtClean="0">
                <a:hlinkClick r:id="rId3" tooltip="United States"/>
              </a:rPr>
              <a:t>United States</a:t>
            </a:r>
            <a:r>
              <a:rPr lang="en-US" dirty="0" smtClean="0"/>
              <a:t> considered the conflicts critical to the global </a:t>
            </a:r>
            <a:r>
              <a:rPr lang="en-US" dirty="0" smtClean="0">
                <a:hlinkClick r:id="rId4" tooltip="Balance of power in international relations"/>
              </a:rPr>
              <a:t>balance of power</a:t>
            </a:r>
            <a:r>
              <a:rPr lang="en-US" dirty="0" smtClean="0"/>
              <a:t> because both wanted Angola and Congo to be on their side for Communism or Capitalism. But in the end in the Congo Crisis, the United States nor Soviet Union had tipped the balance because it wasn’t their defeat. But in the Angolan Civil war UNITA surrendered so the U.S. lost, and the Soviet Union won. The global balance of power was tipped to the Soviet Union’s side in the end. </a:t>
            </a: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descr="https://encrypted-tbn0.gstatic.com/images?q=tbn:ANd9GcTWblTb0m7eRG0HXEPgyrLAuw8netT8hXlHxgFIl6Li_iq6HKH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0" y="1"/>
            <a:ext cx="9144000" cy="6857999"/>
          </a:xfrm>
        </p:spPr>
        <p:txBody>
          <a:bodyPr>
            <a:normAutofit fontScale="77500" lnSpcReduction="20000"/>
          </a:bodyPr>
          <a:lstStyle/>
          <a:p>
            <a:r>
              <a:rPr lang="en-US" sz="3600" dirty="0" smtClean="0">
                <a:solidFill>
                  <a:schemeClr val="bg1"/>
                </a:solidFill>
              </a:rPr>
              <a:t>October 31, 1956, Nagy announced that Hungary would be withdrawing from Warsaw Pact</a:t>
            </a:r>
          </a:p>
          <a:p>
            <a:pPr lvl="1"/>
            <a:r>
              <a:rPr lang="en-US" sz="3000" dirty="0" smtClean="0">
                <a:solidFill>
                  <a:schemeClr val="bg1"/>
                </a:solidFill>
              </a:rPr>
              <a:t>Pushed Russians too far </a:t>
            </a:r>
          </a:p>
          <a:p>
            <a:pPr lvl="1"/>
            <a:r>
              <a:rPr lang="en-US" sz="3000" dirty="0" smtClean="0">
                <a:solidFill>
                  <a:schemeClr val="bg1"/>
                </a:solidFill>
              </a:rPr>
              <a:t>Kadar left </a:t>
            </a:r>
            <a:r>
              <a:rPr lang="en-US" sz="3000" dirty="0" err="1" smtClean="0">
                <a:solidFill>
                  <a:schemeClr val="bg1"/>
                </a:solidFill>
              </a:rPr>
              <a:t>gov’t</a:t>
            </a:r>
            <a:r>
              <a:rPr lang="en-US" sz="3000" dirty="0" smtClean="0">
                <a:solidFill>
                  <a:schemeClr val="bg1"/>
                </a:solidFill>
              </a:rPr>
              <a:t> in disgust</a:t>
            </a:r>
          </a:p>
          <a:p>
            <a:pPr lvl="2"/>
            <a:r>
              <a:rPr lang="en-US" sz="2600" dirty="0" smtClean="0">
                <a:solidFill>
                  <a:schemeClr val="bg1"/>
                </a:solidFill>
              </a:rPr>
              <a:t>Started  rival </a:t>
            </a:r>
            <a:r>
              <a:rPr lang="en-US" sz="2600" dirty="0" err="1" smtClean="0">
                <a:solidFill>
                  <a:schemeClr val="bg1"/>
                </a:solidFill>
              </a:rPr>
              <a:t>gov’t</a:t>
            </a:r>
            <a:r>
              <a:rPr lang="en-US" sz="2600" dirty="0" smtClean="0">
                <a:solidFill>
                  <a:schemeClr val="bg1"/>
                </a:solidFill>
              </a:rPr>
              <a:t> in East Hungary ( supported by Soviet tanks).</a:t>
            </a:r>
          </a:p>
          <a:p>
            <a:pPr lvl="2"/>
            <a:r>
              <a:rPr lang="en-US" sz="2600" dirty="0" smtClean="0">
                <a:solidFill>
                  <a:schemeClr val="bg1"/>
                </a:solidFill>
              </a:rPr>
              <a:t>Soviet tanks went  into  Budapest to restore order  (acted with immense brutality, killing and wounding many people). </a:t>
            </a:r>
          </a:p>
          <a:p>
            <a:pPr lvl="2"/>
            <a:r>
              <a:rPr lang="en-US" sz="2600" dirty="0" smtClean="0">
                <a:solidFill>
                  <a:schemeClr val="bg1"/>
                </a:solidFill>
              </a:rPr>
              <a:t>About 30,000 killed</a:t>
            </a:r>
          </a:p>
          <a:p>
            <a:pPr lvl="2"/>
            <a:r>
              <a:rPr lang="en-US" sz="2600" dirty="0" smtClean="0">
                <a:solidFill>
                  <a:schemeClr val="bg1"/>
                </a:solidFill>
              </a:rPr>
              <a:t>200,000 fled Hungary to go west.</a:t>
            </a:r>
          </a:p>
          <a:p>
            <a:pPr lvl="2"/>
            <a:endParaRPr lang="en-US" sz="2600" dirty="0" smtClean="0">
              <a:solidFill>
                <a:schemeClr val="bg1"/>
              </a:solidFill>
            </a:endParaRPr>
          </a:p>
          <a:p>
            <a:pPr lvl="3"/>
            <a:r>
              <a:rPr lang="en-US" sz="2600" dirty="0" smtClean="0">
                <a:solidFill>
                  <a:schemeClr val="bg1"/>
                </a:solidFill>
              </a:rPr>
              <a:t>Dragged the  bodies around the capital by tanks as a warning to those who were still protesting.</a:t>
            </a:r>
          </a:p>
          <a:p>
            <a:endParaRPr lang="en-US" dirty="0" smtClean="0">
              <a:solidFill>
                <a:schemeClr val="bg1"/>
              </a:solidFill>
            </a:endParaRPr>
          </a:p>
          <a:p>
            <a:r>
              <a:rPr lang="en-US" sz="3900" dirty="0" smtClean="0">
                <a:solidFill>
                  <a:schemeClr val="bg1"/>
                </a:solidFill>
              </a:rPr>
              <a:t>November 4 1956, Order restored to Hungary.</a:t>
            </a:r>
          </a:p>
          <a:p>
            <a:r>
              <a:rPr lang="en-US" sz="3900" dirty="0" smtClean="0">
                <a:solidFill>
                  <a:schemeClr val="bg1"/>
                </a:solidFill>
              </a:rPr>
              <a:t>Kadar put in charge ( Soviet rule restored).</a:t>
            </a:r>
            <a:endParaRPr lang="en-US" sz="3900" dirty="0">
              <a:solidFill>
                <a:schemeClr val="bg1"/>
              </a:solidFill>
            </a:endParaRPr>
          </a:p>
        </p:txBody>
      </p:sp>
    </p:spTree>
    <p:extLst>
      <p:ext uri="{BB962C8B-B14F-4D97-AF65-F5344CB8AC3E}">
        <p14:creationId xmlns:a="http://schemas.openxmlformats.org/drawingml/2006/main" xmlns:r="http://schemas.openxmlformats.org/officeDocument/2006/relationships" xmlns:p="http://schemas.openxmlformats.org/presentationml/2006/main" xmlns:p14="http://schemas.microsoft.com/office/powerpoint/2010/main" xmlns="" xmlns:mv="urn:schemas-microsoft-com:mac:vml" xmlns:mc="http://schemas.openxmlformats.org/markup-compatibility/2006" val="346300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p:cTn id="3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6" end="6"/>
                                            </p:txEl>
                                          </p:spTgt>
                                        </p:tgtEl>
                                        <p:attrNameLst>
                                          <p:attrName>ppt_h</p:attrName>
                                        </p:attrNameLst>
                                      </p:cBhvr>
                                      <p:tavLst>
                                        <p:tav tm="0">
                                          <p:val>
                                            <p:fltVal val="0"/>
                                          </p:val>
                                        </p:tav>
                                        <p:tav tm="100000">
                                          <p:val>
                                            <p:strVal val="#ppt_h"/>
                                          </p:val>
                                        </p:tav>
                                      </p:tavLst>
                                    </p:anim>
                                    <p:anim calcmode="lin" valueType="num">
                                      <p:cBhvr>
                                        <p:cTn id="38" dur="500" fill="hold"/>
                                        <p:tgtEl>
                                          <p:spTgt spid="3">
                                            <p:txEl>
                                              <p:pRg st="6" end="6"/>
                                            </p:txEl>
                                          </p:spTgt>
                                        </p:tgtEl>
                                        <p:attrNameLst>
                                          <p:attrName>style.rotation</p:attrName>
                                        </p:attrNameLst>
                                      </p:cBhvr>
                                      <p:tavLst>
                                        <p:tav tm="0">
                                          <p:val>
                                            <p:fltVal val="360"/>
                                          </p:val>
                                        </p:tav>
                                        <p:tav tm="100000">
                                          <p:val>
                                            <p:fltVal val="0"/>
                                          </p:val>
                                        </p:tav>
                                      </p:tavLst>
                                    </p:anim>
                                    <p:animEffect transition="in" filter="fad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diamond(in)">
                                      <p:cBhvr>
                                        <p:cTn id="44" dur="2000"/>
                                        <p:tgtEl>
                                          <p:spTgt spid="3">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9" dur="500"/>
                                        <p:tgtEl>
                                          <p:spTgt spid="3">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0" presetClass="entr" presetSubtype="0" fill="hold" nodeType="clickEffect">
                                  <p:stCondLst>
                                    <p:cond delay="0"/>
                                  </p:stCondLst>
                                  <p:iterate type="lt">
                                    <p:tmPct val="10000"/>
                                  </p:iterate>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fade">
                                      <p:cBhvr>
                                        <p:cTn id="54" dur="1000"/>
                                        <p:tgtEl>
                                          <p:spTgt spid="3">
                                            <p:txEl>
                                              <p:pRg st="11" end="11"/>
                                            </p:txEl>
                                          </p:spTgt>
                                        </p:tgtEl>
                                      </p:cBhvr>
                                    </p:animEffect>
                                    <p:anim calcmode="lin" valueType="num">
                                      <p:cBhvr>
                                        <p:cTn id="55" dur="1000" fill="hold"/>
                                        <p:tgtEl>
                                          <p:spTgt spid="3">
                                            <p:txEl>
                                              <p:pRg st="11" end="11"/>
                                            </p:txEl>
                                          </p:spTgt>
                                        </p:tgtEl>
                                        <p:attrNameLst>
                                          <p:attrName>ppt_x</p:attrName>
                                        </p:attrNameLst>
                                      </p:cBhvr>
                                      <p:tavLst>
                                        <p:tav tm="0">
                                          <p:val>
                                            <p:strVal val="#ppt_x-.1"/>
                                          </p:val>
                                        </p:tav>
                                        <p:tav tm="100000">
                                          <p:val>
                                            <p:strVal val="#ppt_x"/>
                                          </p:val>
                                        </p:tav>
                                      </p:tavLst>
                                    </p:anim>
                                    <p:anim calcmode="lin" valueType="num">
                                      <p:cBhvr>
                                        <p:cTn id="56" dur="10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304800"/>
            <a:ext cx="8183880" cy="1051560"/>
          </a:xfrm>
        </p:spPr>
        <p:txBody>
          <a:bodyPr/>
          <a:lstStyle/>
          <a:p>
            <a:r>
              <a:rPr lang="en-US" dirty="0" smtClean="0"/>
              <a:t>Turning Point</a:t>
            </a:r>
            <a:endParaRPr lang="en-US" dirty="0"/>
          </a:p>
        </p:txBody>
      </p:sp>
      <p:sp>
        <p:nvSpPr>
          <p:cNvPr id="4" name="Content Placeholder 3"/>
          <p:cNvSpPr>
            <a:spLocks noGrp="1"/>
          </p:cNvSpPr>
          <p:nvPr>
            <p:ph sz="half" idx="1"/>
          </p:nvPr>
        </p:nvSpPr>
        <p:spPr>
          <a:xfrm>
            <a:off x="533400" y="1447800"/>
            <a:ext cx="3931920" cy="4389120"/>
          </a:xfrm>
        </p:spPr>
        <p:txBody>
          <a:bodyPr>
            <a:normAutofit fontScale="70000" lnSpcReduction="20000"/>
          </a:bodyPr>
          <a:lstStyle/>
          <a:p>
            <a:pPr>
              <a:buNone/>
            </a:pPr>
            <a:r>
              <a:rPr lang="en-US" b="1" u="sng" dirty="0" smtClean="0">
                <a:solidFill>
                  <a:schemeClr val="tx2">
                    <a:lumMod val="25000"/>
                  </a:schemeClr>
                </a:solidFill>
              </a:rPr>
              <a:t>Congo Crisis</a:t>
            </a:r>
          </a:p>
          <a:p>
            <a:r>
              <a:rPr lang="en-US" dirty="0" smtClean="0"/>
              <a:t>In the Congo Crisis the Turning point was when Lumumba appealed to the UN to help restore power. The UN helped to re-unite Katanga by landing an attack on them. </a:t>
            </a:r>
            <a:r>
              <a:rPr lang="en-US" dirty="0" err="1" smtClean="0"/>
              <a:t>Tshombe</a:t>
            </a:r>
            <a:r>
              <a:rPr lang="en-US" dirty="0" smtClean="0"/>
              <a:t> fled Congo and therefore, Congo became united again. The UN helped Congo to not go into a Civil war, and they kept Congo as a whole by the end of 1963 and there was political stability. </a:t>
            </a:r>
          </a:p>
        </p:txBody>
      </p:sp>
      <p:sp>
        <p:nvSpPr>
          <p:cNvPr id="5" name="Content Placeholder 4"/>
          <p:cNvSpPr>
            <a:spLocks noGrp="1"/>
          </p:cNvSpPr>
          <p:nvPr>
            <p:ph sz="half" idx="2"/>
          </p:nvPr>
        </p:nvSpPr>
        <p:spPr>
          <a:xfrm>
            <a:off x="4724400" y="1371600"/>
            <a:ext cx="3931920" cy="4389120"/>
          </a:xfrm>
        </p:spPr>
        <p:txBody>
          <a:bodyPr>
            <a:normAutofit fontScale="70000" lnSpcReduction="20000"/>
          </a:bodyPr>
          <a:lstStyle/>
          <a:p>
            <a:pPr>
              <a:buNone/>
            </a:pPr>
            <a:r>
              <a:rPr lang="en-US" b="1" u="sng" dirty="0" smtClean="0">
                <a:solidFill>
                  <a:schemeClr val="tx2">
                    <a:lumMod val="25000"/>
                  </a:schemeClr>
                </a:solidFill>
              </a:rPr>
              <a:t>Angolan Civil War</a:t>
            </a:r>
          </a:p>
          <a:p>
            <a:r>
              <a:rPr lang="en-US" dirty="0" smtClean="0"/>
              <a:t>In the Angolan Civil War the Cuban intervention was a turning point because Cuba became Angola’s biggest ally and provided military weaponry and troops for them. Cuba helped Congo from South African forces that were supporting UNITA. They helped them defeat South African forces and led them to defeat UNITA. In the end UNITA lost and there was a new president who took control of Angola.  </a:t>
            </a: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Aspect</Template>
  <TotalTime>340</TotalTime>
  <Words>6657</Words>
  <Application>Microsoft Macintosh PowerPoint</Application>
  <PresentationFormat>On-screen Show (4:3)</PresentationFormat>
  <Paragraphs>375</Paragraphs>
  <Slides>80</Slides>
  <Notes>4</Notes>
  <HiddenSlides>0</HiddenSlides>
  <MMClips>0</MMClips>
  <ScaleCrop>false</ScaleCrop>
  <HeadingPairs>
    <vt:vector size="4" baseType="variant">
      <vt:variant>
        <vt:lpstr>Design Template</vt:lpstr>
      </vt:variant>
      <vt:variant>
        <vt:i4>1</vt:i4>
      </vt:variant>
      <vt:variant>
        <vt:lpstr>Slide Titles</vt:lpstr>
      </vt:variant>
      <vt:variant>
        <vt:i4>80</vt:i4>
      </vt:variant>
    </vt:vector>
  </HeadingPairs>
  <TitlesOfParts>
    <vt:vector size="81" baseType="lpstr">
      <vt:lpstr>Aspect</vt:lpstr>
      <vt:lpstr>  Crisis in Congo and Angolan Civil War </vt:lpstr>
      <vt:lpstr>Congo Crisis</vt:lpstr>
      <vt:lpstr> Angolan Civil War</vt:lpstr>
      <vt:lpstr>What happened? </vt:lpstr>
      <vt:lpstr>Angolan Civil War </vt:lpstr>
      <vt:lpstr> Congo Crisis</vt:lpstr>
      <vt:lpstr>Angolan Civil War</vt:lpstr>
      <vt:lpstr>Global Balance of power</vt:lpstr>
      <vt:lpstr>Turning Point</vt:lpstr>
      <vt:lpstr>Soviet War in Afghanistan (1979- 1989)</vt:lpstr>
      <vt:lpstr>Who was Involved?</vt:lpstr>
      <vt:lpstr>Description</vt:lpstr>
      <vt:lpstr>Location and Time Period</vt:lpstr>
      <vt:lpstr>Why did the War Occur? </vt:lpstr>
      <vt:lpstr>Impact!</vt:lpstr>
      <vt:lpstr>Guatemalan Revolution</vt:lpstr>
      <vt:lpstr>Who was involved?</vt:lpstr>
      <vt:lpstr>US and USSR involvement</vt:lpstr>
      <vt:lpstr>Jorge Ubico</vt:lpstr>
      <vt:lpstr>What happened?</vt:lpstr>
      <vt:lpstr>Where? When?</vt:lpstr>
      <vt:lpstr>Why?</vt:lpstr>
      <vt:lpstr>How? (Impact on the balance between the US and ASSR)</vt:lpstr>
      <vt:lpstr>Iranian Revolution (1953)</vt:lpstr>
      <vt:lpstr>Britain was unhappy that Iran nationalized its oil industry so they pressed the United States to join them in an operation to remove Iran’s democratically elected Prime Minister Mohammed Mossadegh. Even though for a long time the US denied its involvement it played a significant role in the overthrow of this popular prime minister because it organized and lead this coup d’état. </vt:lpstr>
      <vt:lpstr>The CIA joined by military and police forces equipped with tanks sacked offices and newspapers aligned with Prime Minister Mohammed and his advisers. They also had a propaganda campaign against him. There were many clashes with Mohamed’s supporters but the most violent was the one that happened in front of the Prime Minister’s home in which 200 people were killed.  </vt:lpstr>
      <vt:lpstr>The United States sponsored coup d’etat in Iran on August, 19, 1953 </vt:lpstr>
      <vt:lpstr>The major turning pint in the conflict is the clash that happened with supporters of Mohammed and the CIA. The CIA noticed that it might need to be  more violent in order to quickly overthrow the government and win this revolution.</vt:lpstr>
      <vt:lpstr>This battle impacted the balance of power between the United States and the soviet Union in that the United States gained more power.   After they removed Mohammed from power they replaced him with a U.S. supported Iranian general. From that, they established an Iranian government that they could control.  Iran's oil shares are dominated by the United States and Great Britain. After the Shah was placed the oil industry was denationalized and that ended the British oil Embargo against Iran. Oil revenue significantly increased. So by overthrowing the government, the U.S. gained a lot of power from Iran's oil resources which they controlled. This revolution also ended the fear of a communist take over in Iran and prevented the Soviet Union  from becoming allies with Iran.</vt:lpstr>
      <vt:lpstr>Nicaraguan Revolution  1978–1979</vt:lpstr>
      <vt:lpstr>Who Was Involved?</vt:lpstr>
      <vt:lpstr>What Happened?</vt:lpstr>
      <vt:lpstr>Continue…</vt:lpstr>
      <vt:lpstr>Where / When?</vt:lpstr>
      <vt:lpstr>Why?</vt:lpstr>
      <vt:lpstr>How?</vt:lpstr>
      <vt:lpstr>The Malayan Emergency</vt:lpstr>
      <vt:lpstr>Who Was Involved?</vt:lpstr>
      <vt:lpstr>What Happened?</vt:lpstr>
      <vt:lpstr>Slide 40</vt:lpstr>
      <vt:lpstr>What happened cont…</vt:lpstr>
      <vt:lpstr>Slide 42</vt:lpstr>
      <vt:lpstr>Where and When?</vt:lpstr>
      <vt:lpstr>Slide 44</vt:lpstr>
      <vt:lpstr>WHY??</vt:lpstr>
      <vt:lpstr>HOW??</vt:lpstr>
      <vt:lpstr>Cuban Revolution</vt:lpstr>
      <vt:lpstr>Who was Involved?</vt:lpstr>
      <vt:lpstr>What happened?</vt:lpstr>
      <vt:lpstr>What happened?</vt:lpstr>
      <vt:lpstr>What happened?</vt:lpstr>
      <vt:lpstr>Where/When?</vt:lpstr>
      <vt:lpstr>Why?</vt:lpstr>
      <vt:lpstr>How?</vt:lpstr>
      <vt:lpstr>Slide 55</vt:lpstr>
      <vt:lpstr>Slide 56</vt:lpstr>
      <vt:lpstr>The Nations Involved Continued…</vt:lpstr>
      <vt:lpstr>What Happened ? </vt:lpstr>
      <vt:lpstr>Timeline Of How It Began </vt:lpstr>
      <vt:lpstr>The Turning Point</vt:lpstr>
      <vt:lpstr>Slide 61</vt:lpstr>
      <vt:lpstr>Rhodesian Bush War/Zimbabwe’s Independence</vt:lpstr>
      <vt:lpstr>When and Where Did This War Take Place?</vt:lpstr>
      <vt:lpstr>What Happened?</vt:lpstr>
      <vt:lpstr>Who Was Involved?</vt:lpstr>
      <vt:lpstr>Actions of the ZANU and ZAPU </vt:lpstr>
      <vt:lpstr>Results of the War</vt:lpstr>
      <vt:lpstr>Turning Points</vt:lpstr>
      <vt:lpstr>Quemoy and Matsu: First and Second Taiwan Straight Crisis   (1954 – 1958)</vt:lpstr>
      <vt:lpstr>Okay, so who’s who?</vt:lpstr>
      <vt:lpstr>Okay, so whose who?</vt:lpstr>
      <vt:lpstr>                The 1st Taiwan Strait Crisis  </vt:lpstr>
      <vt:lpstr>The 2nd Taiwan Crisis</vt:lpstr>
      <vt:lpstr>Where and When?</vt:lpstr>
      <vt:lpstr>So, what’s your point?</vt:lpstr>
      <vt:lpstr>How…does this affect US or the SU?</vt:lpstr>
      <vt:lpstr>Slide 77</vt:lpstr>
      <vt:lpstr>Who was Involved?</vt:lpstr>
      <vt:lpstr>Who, What, When, Where, Why, How?</vt:lpstr>
      <vt:lpstr>Slide 80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Crisis in Congo and Angola</dc:title>
  <dc:creator>admin</dc:creator>
  <cp:lastModifiedBy>Tomer Vandsburger</cp:lastModifiedBy>
  <cp:revision>17</cp:revision>
  <dcterms:created xsi:type="dcterms:W3CDTF">2013-03-22T14:19:01Z</dcterms:created>
  <dcterms:modified xsi:type="dcterms:W3CDTF">2013-03-22T14:31:52Z</dcterms:modified>
</cp:coreProperties>
</file>