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docProps/app.xml" ContentType="application/vnd.openxmlformats-officedocument.extended-properties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Default Extension="png" ContentType="image/png"/>
  <Override PartName="/docProps/core.xml" ContentType="application/vnd.openxmlformats-package.core-properties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viewProps.xml" ContentType="application/vnd.openxmlformats-officedocument.presentationml.viewProps+xml"/>
  <Default Extension="bin" ContentType="application/vnd.openxmlformats-officedocument.presentationml.printerSettings"/>
  <Default Extension="rels" ContentType="application/vnd.openxmlformats-package.relationships+xml"/>
  <Override PartName="/ppt/slides/slide9.xml" ContentType="application/vnd.openxmlformats-officedocument.presentationml.slide+xml"/>
  <Override PartName="/ppt/slides/slide13.xml" ContentType="application/vnd.openxmlformats-officedocument.presentationml.slide+xml"/>
  <Override PartName="/ppt/slides/slide6.xml" ContentType="application/vnd.openxmlformats-officedocument.presentationml.slide+xml"/>
  <Override PartName="/ppt/slides/slide1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2"/>
    <p:sldId id="257" r:id="rId3"/>
    <p:sldId id="274" r:id="rId4"/>
    <p:sldId id="280" r:id="rId5"/>
    <p:sldId id="281" r:id="rId6"/>
    <p:sldId id="282" r:id="rId7"/>
    <p:sldId id="283" r:id="rId8"/>
    <p:sldId id="284" r:id="rId9"/>
    <p:sldId id="288" r:id="rId10"/>
    <p:sldId id="289" r:id="rId11"/>
    <p:sldId id="285" r:id="rId12"/>
    <p:sldId id="286" r:id="rId13"/>
    <p:sldId id="287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 varScale="1">
        <p:scale>
          <a:sx n="84" d="100"/>
          <a:sy n="84" d="100"/>
        </p:scale>
        <p:origin x="-9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4" Type="http://schemas.openxmlformats.org/officeDocument/2006/relationships/slide" Target="slides/slide13.xml"/><Relationship Id="rId4" Type="http://schemas.openxmlformats.org/officeDocument/2006/relationships/slide" Target="slides/slide3.xml"/><Relationship Id="rId7" Type="http://schemas.openxmlformats.org/officeDocument/2006/relationships/slide" Target="slides/slide6.xml"/><Relationship Id="rId11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6" Type="http://schemas.openxmlformats.org/officeDocument/2006/relationships/presProps" Target="presProps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5" Type="http://schemas.openxmlformats.org/officeDocument/2006/relationships/slide" Target="slides/slide4.xml"/><Relationship Id="rId15" Type="http://schemas.openxmlformats.org/officeDocument/2006/relationships/printerSettings" Target="printerSettings/printerSettings1.bin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19" Type="http://schemas.openxmlformats.org/officeDocument/2006/relationships/tableStyles" Target="tableStyles.xml"/><Relationship Id="rId2" Type="http://schemas.openxmlformats.org/officeDocument/2006/relationships/slide" Target="slides/slide1.xml"/><Relationship Id="rId9" Type="http://schemas.openxmlformats.org/officeDocument/2006/relationships/slide" Target="slides/slide8.xml"/><Relationship Id="rId3" Type="http://schemas.openxmlformats.org/officeDocument/2006/relationships/slide" Target="slides/slide2.xml"/><Relationship Id="rId18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2ECDF-7EA4-FF40-B36F-1E0E565BF129}" type="datetimeFigureOut">
              <a:rPr lang="en-US" smtClean="0"/>
              <a:pPr/>
              <a:t>10/11/12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53298-8059-354B-AAE6-689925DE26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2ECDF-7EA4-FF40-B36F-1E0E565BF129}" type="datetimeFigureOut">
              <a:rPr lang="en-US" smtClean="0"/>
              <a:pPr/>
              <a:t>10/11/12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53298-8059-354B-AAE6-689925DE26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2ECDF-7EA4-FF40-B36F-1E0E565BF129}" type="datetimeFigureOut">
              <a:rPr lang="en-US" smtClean="0"/>
              <a:pPr/>
              <a:t>10/11/12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53298-8059-354B-AAE6-689925DE26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2ECDF-7EA4-FF40-B36F-1E0E565BF129}" type="datetimeFigureOut">
              <a:rPr lang="en-US" smtClean="0"/>
              <a:pPr/>
              <a:t>10/11/12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53298-8059-354B-AAE6-689925DE26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2ECDF-7EA4-FF40-B36F-1E0E565BF129}" type="datetimeFigureOut">
              <a:rPr lang="en-US" smtClean="0"/>
              <a:pPr/>
              <a:t>10/11/12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53298-8059-354B-AAE6-689925DE26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2ECDF-7EA4-FF40-B36F-1E0E565BF129}" type="datetimeFigureOut">
              <a:rPr lang="en-US" smtClean="0"/>
              <a:pPr/>
              <a:t>10/11/12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53298-8059-354B-AAE6-689925DE26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2ECDF-7EA4-FF40-B36F-1E0E565BF129}" type="datetimeFigureOut">
              <a:rPr lang="en-US" smtClean="0"/>
              <a:pPr/>
              <a:t>10/11/12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53298-8059-354B-AAE6-689925DE26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2ECDF-7EA4-FF40-B36F-1E0E565BF129}" type="datetimeFigureOut">
              <a:rPr lang="en-US" smtClean="0"/>
              <a:pPr/>
              <a:t>10/11/12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53298-8059-354B-AAE6-689925DE26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2ECDF-7EA4-FF40-B36F-1E0E565BF129}" type="datetimeFigureOut">
              <a:rPr lang="en-US" smtClean="0"/>
              <a:pPr/>
              <a:t>10/11/12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53298-8059-354B-AAE6-689925DE26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2ECDF-7EA4-FF40-B36F-1E0E565BF129}" type="datetimeFigureOut">
              <a:rPr lang="en-US" smtClean="0"/>
              <a:pPr/>
              <a:t>10/11/12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53298-8059-354B-AAE6-689925DE26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2ECDF-7EA4-FF40-B36F-1E0E565BF129}" type="datetimeFigureOut">
              <a:rPr lang="en-US" smtClean="0"/>
              <a:pPr/>
              <a:t>10/11/12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53298-8059-354B-AAE6-689925DE26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22ECDF-7EA4-FF40-B36F-1E0E565BF129}" type="datetimeFigureOut">
              <a:rPr lang="en-US" smtClean="0"/>
              <a:pPr/>
              <a:t>10/11/12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153298-8059-354B-AAE6-689925DE261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Lesson # 3 – Origins of Colonial Rebellion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10/11/2012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Warm-Up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9753"/>
            <a:ext cx="9144000" cy="5295271"/>
          </a:xfrm>
        </p:spPr>
        <p:txBody>
          <a:bodyPr>
            <a:noAutofit/>
          </a:bodyPr>
          <a:lstStyle/>
          <a:p>
            <a:r>
              <a:rPr lang="en-US" sz="2400" dirty="0" smtClean="0"/>
              <a:t>Examine the discussion prompt and in the notes space write out one reason you have in support or one reason in opposition. (5 min)</a:t>
            </a:r>
            <a:endParaRPr lang="en-US" sz="2400" dirty="0" smtClean="0"/>
          </a:p>
          <a:p>
            <a:pPr>
              <a:buNone/>
            </a:pPr>
            <a:endParaRPr lang="en-US" sz="800" dirty="0" smtClean="0"/>
          </a:p>
          <a:p>
            <a:r>
              <a:rPr lang="en-US" sz="2400" dirty="0" smtClean="0"/>
              <a:t>Copy homework below:</a:t>
            </a:r>
            <a:endParaRPr lang="en-US" sz="2400" dirty="0" smtClean="0"/>
          </a:p>
          <a:p>
            <a:pPr lvl="1"/>
            <a:r>
              <a:rPr lang="en-US" sz="2000" dirty="0" smtClean="0"/>
              <a:t>Practice FRQ #3</a:t>
            </a:r>
          </a:p>
          <a:p>
            <a:pPr lvl="1"/>
            <a:r>
              <a:rPr lang="en-US" sz="2000" dirty="0" smtClean="0"/>
              <a:t>Read </a:t>
            </a:r>
            <a:r>
              <a:rPr lang="en-US" sz="2000" dirty="0" err="1" smtClean="0"/>
              <a:t>p</a:t>
            </a:r>
            <a:r>
              <a:rPr lang="en-US" sz="2000" dirty="0" smtClean="0"/>
              <a:t>. 137 -144, Primary Sources</a:t>
            </a:r>
          </a:p>
          <a:p>
            <a:pPr lvl="1"/>
            <a:r>
              <a:rPr lang="en-US" sz="2000" dirty="0" smtClean="0"/>
              <a:t>Literal and Analytical Notes</a:t>
            </a:r>
          </a:p>
          <a:p>
            <a:pPr lvl="1">
              <a:buNone/>
            </a:pPr>
            <a:endParaRPr lang="en-US" sz="2400" dirty="0" smtClean="0"/>
          </a:p>
          <a:p>
            <a:r>
              <a:rPr lang="en-US" sz="2400" dirty="0" smtClean="0"/>
              <a:t>Agenda</a:t>
            </a:r>
            <a:endParaRPr lang="en-US" sz="2400" dirty="0" smtClean="0"/>
          </a:p>
          <a:p>
            <a:pPr lvl="1"/>
            <a:r>
              <a:rPr lang="en-US" sz="2400" dirty="0" smtClean="0"/>
              <a:t>Prompt (5 min)</a:t>
            </a:r>
          </a:p>
          <a:p>
            <a:pPr lvl="1"/>
            <a:r>
              <a:rPr lang="en-US" sz="2400" dirty="0" smtClean="0"/>
              <a:t>Finish Lecture (10 min)</a:t>
            </a:r>
          </a:p>
          <a:p>
            <a:pPr lvl="1"/>
            <a:r>
              <a:rPr lang="en-US" sz="2400" dirty="0" smtClean="0"/>
              <a:t>Discussion (30 min)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VII. Sedition in the Colonies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 marL="571500" indent="-514350">
              <a:buAutoNum type="arabicPeriod"/>
            </a:pPr>
            <a:r>
              <a:rPr lang="en-US" b="1" u="sng" dirty="0" smtClean="0"/>
              <a:t>Lord North</a:t>
            </a:r>
            <a:r>
              <a:rPr lang="en-US" dirty="0" smtClean="0"/>
              <a:t> becomes new Prime Minister in 1770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dirty="0" smtClean="0"/>
              <a:t>Convinces parliament to repeal Townshend Act but not Tea taxes</a:t>
            </a:r>
          </a:p>
          <a:p>
            <a:pPr marL="571500" indent="-514350">
              <a:buFont typeface="+mj-lt"/>
              <a:buAutoNum type="arabicPeriod"/>
            </a:pPr>
            <a:r>
              <a:rPr lang="en-US" b="1" u="sng" dirty="0" smtClean="0"/>
              <a:t>Samuel Adams</a:t>
            </a:r>
            <a:r>
              <a:rPr lang="en-US" dirty="0" smtClean="0"/>
              <a:t> organizes </a:t>
            </a:r>
            <a:r>
              <a:rPr lang="en-US" b="1" u="sng" dirty="0" smtClean="0"/>
              <a:t>Committees of Correspondence</a:t>
            </a:r>
            <a:r>
              <a:rPr lang="en-US" dirty="0" smtClean="0"/>
              <a:t> to maintain letter-based communication without following taxation rules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dirty="0" smtClean="0"/>
              <a:t>Would serve as foundation of exchanging seditious communication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dirty="0" smtClean="0"/>
              <a:t>Organizes Adams’ </a:t>
            </a:r>
            <a:r>
              <a:rPr lang="en-US" b="1" u="sng" dirty="0" smtClean="0"/>
              <a:t>“Trained Mob”</a:t>
            </a: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endParaRPr lang="en-US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8200" y="1600200"/>
            <a:ext cx="4038600" cy="447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VIII. The Boston Tea Party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pPr marL="571500" indent="-514350">
              <a:buAutoNum type="arabicPeriod"/>
            </a:pPr>
            <a:r>
              <a:rPr lang="en-US" b="1" u="sng" dirty="0" smtClean="0"/>
              <a:t>British East India Company </a:t>
            </a:r>
            <a:r>
              <a:rPr lang="en-US" dirty="0" smtClean="0"/>
              <a:t>obtains exclusive monopoly on colonial tea trade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dirty="0" smtClean="0"/>
              <a:t>Colonists resent effort to restrict trade by offering cheaper prices</a:t>
            </a:r>
          </a:p>
          <a:p>
            <a:pPr marL="571500" indent="-514350">
              <a:buFont typeface="+mj-lt"/>
              <a:buAutoNum type="arabicPeriod"/>
            </a:pPr>
            <a:r>
              <a:rPr lang="en-US" b="1" u="sng" dirty="0" smtClean="0"/>
              <a:t>Governor Thomas Hutchinson</a:t>
            </a:r>
            <a:r>
              <a:rPr lang="en-US" dirty="0" smtClean="0"/>
              <a:t> ordered ships to remain in Boston harbor until colonial merchants agreed to unload the cargo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dirty="0" smtClean="0"/>
              <a:t>Valued preservation of law and order over liberty</a:t>
            </a:r>
          </a:p>
          <a:p>
            <a:pPr marL="571500" indent="-514350">
              <a:buFont typeface="+mj-lt"/>
              <a:buAutoNum type="arabicPeriod"/>
            </a:pPr>
            <a:r>
              <a:rPr lang="en-US" b="1" u="sng" dirty="0" smtClean="0"/>
              <a:t>Boston Tea Party</a:t>
            </a:r>
            <a:r>
              <a:rPr lang="en-US" dirty="0" smtClean="0"/>
              <a:t> provokes both sympathy among colonists as well as complaints that such protests would result in anarchy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dirty="0" smtClean="0"/>
              <a:t>British reactions would only further frustrate colonists rather than try and appease the growing “mob”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endParaRPr lang="en-US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8200" y="1604963"/>
            <a:ext cx="4040188" cy="452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VIII. The Boston Tea Party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1325" y="1600199"/>
            <a:ext cx="824547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Warm-Up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9753"/>
            <a:ext cx="9144000" cy="5295271"/>
          </a:xfrm>
        </p:spPr>
        <p:txBody>
          <a:bodyPr>
            <a:noAutofit/>
          </a:bodyPr>
          <a:lstStyle/>
          <a:p>
            <a:r>
              <a:rPr lang="en-US" sz="2400" u="sng" dirty="0" smtClean="0"/>
              <a:t>Reading Quiz</a:t>
            </a:r>
            <a:r>
              <a:rPr lang="en-US" sz="2400" dirty="0" smtClean="0"/>
              <a:t>: Complete and Submit by 11:10</a:t>
            </a:r>
            <a:endParaRPr lang="en-US" sz="2400" u="sng" dirty="0" smtClean="0"/>
          </a:p>
          <a:p>
            <a:pPr>
              <a:buNone/>
            </a:pPr>
            <a:endParaRPr lang="en-US" sz="800" dirty="0" smtClean="0"/>
          </a:p>
          <a:p>
            <a:r>
              <a:rPr lang="en-US" sz="2400" dirty="0" smtClean="0"/>
              <a:t>Copy homework below:</a:t>
            </a:r>
          </a:p>
          <a:p>
            <a:pPr lvl="1"/>
            <a:r>
              <a:rPr lang="en-US" sz="2000" dirty="0" smtClean="0"/>
              <a:t>American Revolution Diary due Friday (for Discussion)</a:t>
            </a:r>
          </a:p>
          <a:p>
            <a:pPr lvl="1">
              <a:buNone/>
            </a:pPr>
            <a:endParaRPr lang="en-US" sz="2400" dirty="0" smtClean="0"/>
          </a:p>
          <a:p>
            <a:r>
              <a:rPr lang="en-US" sz="2400" dirty="0" smtClean="0"/>
              <a:t>Agenda</a:t>
            </a:r>
          </a:p>
          <a:p>
            <a:pPr lvl="1"/>
            <a:r>
              <a:rPr lang="en-US" sz="2400" dirty="0" smtClean="0"/>
              <a:t>Reading Quiz</a:t>
            </a:r>
          </a:p>
          <a:p>
            <a:pPr lvl="1"/>
            <a:r>
              <a:rPr lang="en-US" sz="2400" dirty="0" smtClean="0"/>
              <a:t>Lecture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I. Origins of Independent Thought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 marL="571500" indent="-514350">
              <a:buFont typeface="+mj-lt"/>
              <a:buAutoNum type="arabicPeriod"/>
            </a:pPr>
            <a:r>
              <a:rPr lang="en-US" dirty="0" smtClean="0"/>
              <a:t>New World gives opportunity for original and revolutionary ideas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b="1" u="sng" dirty="0" smtClean="0"/>
              <a:t>Republicanism</a:t>
            </a:r>
            <a:r>
              <a:rPr lang="en-US" dirty="0" smtClean="0"/>
              <a:t> – Citizens sacrifice their interests in favor of the common good.</a:t>
            </a:r>
          </a:p>
          <a:p>
            <a:pPr marL="1371600" lvl="2" indent="-514350">
              <a:buFont typeface="+mj-lt"/>
              <a:buAutoNum type="romanUcPeriod"/>
            </a:pPr>
            <a:r>
              <a:rPr lang="en-US" dirty="0" smtClean="0"/>
              <a:t>Citizens participation necessary</a:t>
            </a:r>
          </a:p>
          <a:p>
            <a:pPr marL="1371600" lvl="2" indent="-514350">
              <a:buFont typeface="+mj-lt"/>
              <a:buAutoNum type="romanUcPeriod"/>
            </a:pPr>
            <a:r>
              <a:rPr lang="en-US" dirty="0" smtClean="0"/>
              <a:t>Naturally opposed to authoritarian institutions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b="1" u="sng" dirty="0" smtClean="0"/>
              <a:t>Radical Whigs</a:t>
            </a:r>
            <a:r>
              <a:rPr lang="en-US" dirty="0" smtClean="0"/>
              <a:t> – Feared any threat to rights and corruption in government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dirty="0" smtClean="0"/>
              <a:t>Self Government in Response to Salutary Neglect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endParaRPr lang="en-US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8200" y="1600199"/>
            <a:ext cx="4038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II. Mercantilism Breeds Resentment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 marL="571500" indent="-514350">
              <a:buAutoNum type="arabicPeriod"/>
            </a:pPr>
            <a:r>
              <a:rPr lang="en-US" b="1" u="sng" dirty="0" smtClean="0"/>
              <a:t>Mercantilism</a:t>
            </a:r>
            <a:r>
              <a:rPr lang="en-US" dirty="0" smtClean="0"/>
              <a:t> 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dirty="0" smtClean="0"/>
              <a:t>Country’s wealth measured by amount of gold or silver in treasury. 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dirty="0" smtClean="0"/>
              <a:t>Export more than import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dirty="0" smtClean="0"/>
              <a:t>Restrict colonial trade to mother country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dirty="0" smtClean="0"/>
              <a:t>American colonies expected to supply  raw materials to England and import manufactured goods</a:t>
            </a:r>
          </a:p>
          <a:p>
            <a:pPr marL="1371600" lvl="2" indent="-514350">
              <a:buFont typeface="+mj-lt"/>
              <a:buAutoNum type="romanUcPeriod"/>
            </a:pPr>
            <a:r>
              <a:rPr lang="en-US" b="1" u="sng" dirty="0" smtClean="0"/>
              <a:t>Navigation Law of 1750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dirty="0" smtClean="0"/>
              <a:t>Results in currency shortages</a:t>
            </a:r>
          </a:p>
          <a:p>
            <a:pPr marL="1371600" lvl="2" indent="-514350">
              <a:buFont typeface="+mj-lt"/>
              <a:buAutoNum type="alphaUcPeriod"/>
            </a:pPr>
            <a:r>
              <a:rPr lang="en-US" dirty="0" smtClean="0"/>
              <a:t>Parliament used Veto to prevent colonies from printing paper currency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endParaRPr lang="en-US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8200" y="1600199"/>
            <a:ext cx="4038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III. The Stamp 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 marL="571500" indent="-514350">
              <a:buAutoNum type="arabicPeriod"/>
            </a:pPr>
            <a:r>
              <a:rPr lang="en-US" dirty="0" smtClean="0"/>
              <a:t>Britain incurs 140 million pounds in debt during French and Indian War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b="1" u="sng" dirty="0" smtClean="0"/>
              <a:t>Prime Minister George Grenville</a:t>
            </a:r>
            <a:r>
              <a:rPr lang="en-US" dirty="0" smtClean="0"/>
              <a:t> determines that taxation would be used to pay off the debt</a:t>
            </a:r>
          </a:p>
          <a:p>
            <a:pPr marL="1371600" lvl="2" indent="-514350">
              <a:buFont typeface="+mj-lt"/>
              <a:buAutoNum type="alphaUcPeriod"/>
            </a:pPr>
            <a:r>
              <a:rPr lang="en-US" b="1" u="sng" dirty="0" smtClean="0"/>
              <a:t>Sugar Act of 1764</a:t>
            </a:r>
            <a:endParaRPr lang="en-US" dirty="0" smtClean="0"/>
          </a:p>
          <a:p>
            <a:pPr marL="1371600" lvl="2" indent="-514350">
              <a:buFont typeface="+mj-lt"/>
              <a:buAutoNum type="alphaUcPeriod"/>
            </a:pPr>
            <a:r>
              <a:rPr lang="en-US" b="1" u="sng" dirty="0" smtClean="0"/>
              <a:t>Stamp Tax of 1765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b="1" u="sng" dirty="0" smtClean="0"/>
              <a:t>Quartering Act</a:t>
            </a:r>
            <a:r>
              <a:rPr lang="en-US" dirty="0" smtClean="0"/>
              <a:t> – Required colonists to house and feed troops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dirty="0" smtClean="0"/>
              <a:t>Dissenters would be tried in </a:t>
            </a:r>
            <a:r>
              <a:rPr lang="en-US" b="1" u="sng" dirty="0" smtClean="0"/>
              <a:t>Admiralty Courts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dirty="0" smtClean="0"/>
              <a:t>Source of quote: “No taxation without representation”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endParaRPr lang="en-US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8201" y="1600200"/>
            <a:ext cx="4038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IV. Opposing Taxation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 marL="571500" indent="-514350">
              <a:buNone/>
            </a:pPr>
            <a:r>
              <a:rPr lang="en-US" dirty="0" smtClean="0"/>
              <a:t>1. Colonists do not want representation</a:t>
            </a:r>
          </a:p>
          <a:p>
            <a:pPr marL="1371600" lvl="2" indent="-514350">
              <a:buFont typeface="+mj-lt"/>
              <a:buAutoNum type="alphaUcPeriod"/>
            </a:pPr>
            <a:r>
              <a:rPr lang="en-US" dirty="0" smtClean="0"/>
              <a:t>Would legitimize oppressive taxation</a:t>
            </a:r>
          </a:p>
          <a:p>
            <a:pPr marL="571500" indent="-514350">
              <a:buNone/>
            </a:pPr>
            <a:r>
              <a:rPr lang="en-US" dirty="0" smtClean="0"/>
              <a:t>2. </a:t>
            </a:r>
            <a:r>
              <a:rPr lang="en-US" b="1" u="sng" dirty="0" smtClean="0"/>
              <a:t>Stamp Act Congress of 1765</a:t>
            </a:r>
          </a:p>
          <a:p>
            <a:pPr marL="1371600" lvl="2" indent="-514350">
              <a:buAutoNum type="alphaUcPeriod"/>
            </a:pPr>
            <a:r>
              <a:rPr lang="en-US" dirty="0" smtClean="0"/>
              <a:t>Most important as step toward colonial unity</a:t>
            </a:r>
          </a:p>
          <a:p>
            <a:pPr marL="571500" indent="-514350">
              <a:buNone/>
            </a:pPr>
            <a:r>
              <a:rPr lang="en-US" dirty="0" smtClean="0"/>
              <a:t>3. Various forms of boycott harm British merchants</a:t>
            </a:r>
          </a:p>
          <a:p>
            <a:pPr marL="1371600" lvl="2" indent="-514350">
              <a:buAutoNum type="alphaUcPeriod"/>
            </a:pPr>
            <a:r>
              <a:rPr lang="en-US" b="1" u="sng" dirty="0" smtClean="0"/>
              <a:t>Non-Importation Agreements</a:t>
            </a:r>
            <a:endParaRPr lang="en-US" dirty="0" smtClean="0"/>
          </a:p>
          <a:p>
            <a:pPr marL="1371600" lvl="2" indent="-514350">
              <a:buAutoNum type="alphaUcPeriod"/>
            </a:pPr>
            <a:r>
              <a:rPr lang="en-US" b="1" u="sng" dirty="0" smtClean="0"/>
              <a:t>Sons / Daughters of Liberty</a:t>
            </a:r>
            <a:r>
              <a:rPr lang="en-US" dirty="0" smtClean="0"/>
              <a:t> coordinate public protests</a:t>
            </a:r>
          </a:p>
          <a:p>
            <a:pPr marL="571500" indent="-514350">
              <a:buNone/>
            </a:pPr>
            <a:r>
              <a:rPr lang="en-US" dirty="0" smtClean="0"/>
              <a:t>4. Successfully force repeal of the Stamp Act</a:t>
            </a:r>
          </a:p>
          <a:p>
            <a:pPr marL="1828800" lvl="3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endParaRPr lang="en-US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8200" y="1600200"/>
            <a:ext cx="4038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V. British Re-assert Control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 marL="571500" indent="-514350">
              <a:buAutoNum type="arabicPeriod"/>
            </a:pPr>
            <a:r>
              <a:rPr lang="en-US" b="1" u="sng" dirty="0" smtClean="0"/>
              <a:t>Declaratory Act</a:t>
            </a:r>
            <a:r>
              <a:rPr lang="en-US" dirty="0" smtClean="0"/>
              <a:t> maintains Parliament’s control over the colonies</a:t>
            </a:r>
          </a:p>
          <a:p>
            <a:pPr marL="571500" indent="-514350">
              <a:buFont typeface="+mj-lt"/>
              <a:buAutoNum type="arabicPeriod"/>
            </a:pPr>
            <a:r>
              <a:rPr lang="en-US" b="1" u="sng" dirty="0" smtClean="0"/>
              <a:t>Townshend Acts</a:t>
            </a:r>
            <a:endParaRPr lang="en-US" dirty="0" smtClean="0"/>
          </a:p>
          <a:p>
            <a:pPr marL="971550" lvl="1" indent="-514350">
              <a:buFont typeface="+mj-lt"/>
              <a:buAutoNum type="alphaUcPeriod"/>
            </a:pPr>
            <a:r>
              <a:rPr lang="en-US" dirty="0" smtClean="0"/>
              <a:t>Imposed further duties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dirty="0" smtClean="0"/>
              <a:t>Tax on tea was especially frustrating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dirty="0" smtClean="0"/>
              <a:t>Duties paid salaries for royal officials </a:t>
            </a:r>
          </a:p>
          <a:p>
            <a:pPr marL="571500" indent="-514350">
              <a:buFont typeface="+mj-lt"/>
              <a:buAutoNum type="arabicPeriod"/>
            </a:pPr>
            <a:r>
              <a:rPr lang="en-US" dirty="0" smtClean="0"/>
              <a:t>Colonists immediately oppose taxation</a:t>
            </a:r>
          </a:p>
          <a:p>
            <a:pPr marL="571500" indent="-514350">
              <a:buFont typeface="+mj-lt"/>
              <a:buAutoNum type="arabicPeriod"/>
            </a:pPr>
            <a:r>
              <a:rPr lang="en-US" dirty="0" smtClean="0"/>
              <a:t>Parliament moves to suspend colonial legislatures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dirty="0" smtClean="0"/>
              <a:t>NY - 1767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endParaRPr lang="en-US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75188" y="1604963"/>
            <a:ext cx="4011612" cy="452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VI. Smuggling and the Boston Massacre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pPr marL="571500" indent="-514350">
              <a:buAutoNum type="arabicPeriod"/>
            </a:pPr>
            <a:r>
              <a:rPr lang="en-US" dirty="0" smtClean="0"/>
              <a:t>Rather than protest Townshend duties many colonists resort to smuggling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dirty="0" smtClean="0"/>
              <a:t>British send troops to prevent further smuggling</a:t>
            </a:r>
          </a:p>
          <a:p>
            <a:pPr marL="571500" indent="-514350">
              <a:buFont typeface="+mj-lt"/>
              <a:buAutoNum type="arabicPeriod"/>
            </a:pPr>
            <a:r>
              <a:rPr lang="en-US" b="1" u="sng" dirty="0" smtClean="0"/>
              <a:t>Boston Massacre</a:t>
            </a:r>
            <a:r>
              <a:rPr lang="en-US" dirty="0" smtClean="0"/>
              <a:t> is result of clash between angry colonists and troops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dirty="0" smtClean="0"/>
              <a:t>Trial fails to mollify angry colonists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b="1" u="sng" dirty="0" err="1" smtClean="0"/>
              <a:t>Crispus</a:t>
            </a:r>
            <a:r>
              <a:rPr lang="en-US" b="1" u="sng" dirty="0" smtClean="0"/>
              <a:t> Attucks</a:t>
            </a:r>
            <a:r>
              <a:rPr lang="en-US" dirty="0" smtClean="0"/>
              <a:t> glorified for role in leading the mob</a:t>
            </a:r>
            <a:endParaRPr lang="en-US" b="1" u="sng" dirty="0" smtClean="0"/>
          </a:p>
          <a:p>
            <a:pPr marL="57150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endParaRPr lang="en-US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8200" y="1600200"/>
            <a:ext cx="4038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VI. Smuggling and the Boston Massacre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600199"/>
            <a:ext cx="8229599" cy="450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7482</TotalTime>
  <Words>605</Words>
  <Application>Microsoft Macintosh PowerPoint</Application>
  <PresentationFormat>On-screen Show (4:3)</PresentationFormat>
  <Paragraphs>86</Paragraphs>
  <Slides>13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Lesson # 3 – Origins of Colonial Rebellion</vt:lpstr>
      <vt:lpstr>Warm-Up</vt:lpstr>
      <vt:lpstr>I. Origins of Independent Thought</vt:lpstr>
      <vt:lpstr>II. Mercantilism Breeds Resentment</vt:lpstr>
      <vt:lpstr>III. The Stamp Act</vt:lpstr>
      <vt:lpstr>IV. Opposing Taxation</vt:lpstr>
      <vt:lpstr>V. British Re-assert Control</vt:lpstr>
      <vt:lpstr>VI. Smuggling and the Boston Massacre</vt:lpstr>
      <vt:lpstr>VI. Smuggling and the Boston Massacre</vt:lpstr>
      <vt:lpstr>Warm-Up</vt:lpstr>
      <vt:lpstr>VII. Sedition in the Colonies</vt:lpstr>
      <vt:lpstr>VIII. The Boston Tea Party </vt:lpstr>
      <vt:lpstr>VIII. The Boston Tea Party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 #5 – The Southern Colonies</dc:title>
  <dc:creator>Tomer Vandsburger</dc:creator>
  <cp:lastModifiedBy>Tomer Vandsburger</cp:lastModifiedBy>
  <cp:revision>51</cp:revision>
  <dcterms:created xsi:type="dcterms:W3CDTF">2012-10-11T14:56:38Z</dcterms:created>
  <dcterms:modified xsi:type="dcterms:W3CDTF">2012-10-12T12:06:06Z</dcterms:modified>
</cp:coreProperties>
</file>