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80" r:id="rId4"/>
    <p:sldId id="297" r:id="rId5"/>
    <p:sldId id="291" r:id="rId6"/>
    <p:sldId id="300" r:id="rId7"/>
    <p:sldId id="301" r:id="rId8"/>
    <p:sldId id="298" r:id="rId9"/>
    <p:sldId id="299" r:id="rId10"/>
    <p:sldId id="302" r:id="rId11"/>
    <p:sldId id="303" r:id="rId12"/>
    <p:sldId id="304" r:id="rId13"/>
    <p:sldId id="305" r:id="rId14"/>
    <p:sldId id="306" r:id="rId15"/>
    <p:sldId id="308" r:id="rId16"/>
    <p:sldId id="307" r:id="rId17"/>
    <p:sldId id="309" r:id="rId18"/>
    <p:sldId id="310" r:id="rId19"/>
    <p:sldId id="312" r:id="rId20"/>
    <p:sldId id="313" r:id="rId21"/>
    <p:sldId id="314" r:id="rId22"/>
    <p:sldId id="315" r:id="rId23"/>
    <p:sldId id="311"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42" r:id="rId47"/>
    <p:sldId id="343" r:id="rId48"/>
    <p:sldId id="338" r:id="rId49"/>
    <p:sldId id="345" r:id="rId50"/>
    <p:sldId id="339" r:id="rId51"/>
    <p:sldId id="340" r:id="rId52"/>
    <p:sldId id="344" r:id="rId53"/>
    <p:sldId id="346" r:id="rId54"/>
    <p:sldId id="347" r:id="rId55"/>
    <p:sldId id="348" r:id="rId56"/>
    <p:sldId id="349" r:id="rId57"/>
    <p:sldId id="350" r:id="rId58"/>
    <p:sldId id="351" r:id="rId59"/>
    <p:sldId id="352" r:id="rId60"/>
    <p:sldId id="360" r:id="rId61"/>
    <p:sldId id="361" r:id="rId62"/>
    <p:sldId id="353" r:id="rId63"/>
    <p:sldId id="359" r:id="rId64"/>
    <p:sldId id="354" r:id="rId65"/>
    <p:sldId id="356" r:id="rId66"/>
    <p:sldId id="357" r:id="rId67"/>
    <p:sldId id="358" r:id="rId68"/>
    <p:sldId id="362" r:id="rId69"/>
    <p:sldId id="363" r:id="rId70"/>
    <p:sldId id="364" r:id="rId71"/>
    <p:sldId id="365" r:id="rId72"/>
    <p:sldId id="366" r:id="rId73"/>
    <p:sldId id="367" r:id="rId74"/>
    <p:sldId id="368" r:id="rId75"/>
    <p:sldId id="369" r:id="rId76"/>
    <p:sldId id="370" r:id="rId77"/>
    <p:sldId id="371" r:id="rId78"/>
    <p:sldId id="372" r:id="rId79"/>
    <p:sldId id="373" r:id="rId80"/>
    <p:sldId id="374" r:id="rId81"/>
    <p:sldId id="375" r:id="rId82"/>
    <p:sldId id="376" r:id="rId83"/>
    <p:sldId id="377"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printerSettings" Target="printerSettings/printerSettings1.bin"/><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tableStyles" Target="tableStyles.xml"/><Relationship Id="rId88" Type="http://schemas.openxmlformats.org/officeDocument/2006/relationships/theme" Target="theme/theme1.xml"/><Relationship Id="rId87" Type="http://schemas.openxmlformats.org/officeDocument/2006/relationships/viewProps" Target="viewProps.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presProps" Target="presProps.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22ECDF-7EA4-FF40-B36F-1E0E565BF12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2ECDF-7EA4-FF40-B36F-1E0E565BF12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2ECDF-7EA4-FF40-B36F-1E0E565BF12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22ECDF-7EA4-FF40-B36F-1E0E565BF12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22ECDF-7EA4-FF40-B36F-1E0E565BF129}" type="datetimeFigureOut">
              <a:rPr lang="en-US" smtClean="0"/>
              <a:pPr/>
              <a:t>11/30/12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22ECDF-7EA4-FF40-B36F-1E0E565BF129}" type="datetimeFigureOut">
              <a:rPr lang="en-US" smtClean="0"/>
              <a:pPr/>
              <a:t>11/30/12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22ECDF-7EA4-FF40-B36F-1E0E565BF129}" type="datetimeFigureOut">
              <a:rPr lang="en-US" smtClean="0"/>
              <a:pPr/>
              <a:t>11/30/12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22ECDF-7EA4-FF40-B36F-1E0E565BF129}" type="datetimeFigureOut">
              <a:rPr lang="en-US" smtClean="0"/>
              <a:pPr/>
              <a:t>11/30/12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2ECDF-7EA4-FF40-B36F-1E0E565BF129}" type="datetimeFigureOut">
              <a:rPr lang="en-US" smtClean="0"/>
              <a:pPr/>
              <a:t>11/30/12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22ECDF-7EA4-FF40-B36F-1E0E565BF129}" type="datetimeFigureOut">
              <a:rPr lang="en-US" smtClean="0"/>
              <a:pPr/>
              <a:t>11/30/12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22ECDF-7EA4-FF40-B36F-1E0E565BF129}" type="datetimeFigureOut">
              <a:rPr lang="en-US" smtClean="0"/>
              <a:pPr/>
              <a:t>11/30/12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53298-8059-354B-AAE6-689925DE26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hyperlink" Target="http://www.google.com/imgres?um=1&amp;hl=en&amp;client=firefox-a&amp;sa=N&amp;tbo=d&amp;rls=org.mozilla:en-US:official&amp;biw=1280&amp;bih=596&amp;tbm=isch&amp;tbnid=KX8gaFB1WTEBUM:&amp;imgrefurl=http://en.wikipedia.org/wiki/Constitutional_Convention_(United_States)&amp;docid=AjEP3qWSEDe5SM&amp;imgurl=http://upload.wikimedia.org/wikipedia/commons/thumb/9/9d/Scene_at_the_Signing_of_the_Constitution_of_the_United_States.jpg/400px-Scene_at_the_Signing_of_the_Constitution_of_the_United_States.jpg&amp;w=400&amp;h=263&amp;ei=V3aaUMTrOYeV0QHAwoDADA&amp;zoom=1&amp;iact=hc&amp;vpx=192&amp;vpy=155&amp;dur=402&amp;hovh=182&amp;hovw=277&amp;tx=199&amp;ty=118&amp;sig=116778831799809614233&amp;page=1&amp;tbnh=134&amp;tbnw=199&amp;start=0&amp;ndsp=18&amp;ved=1t:429,r:1,s:0,i:77" TargetMode="Externa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3.png"/><Relationship Id="rId8" Type="http://schemas.openxmlformats.org/officeDocument/2006/relationships/slideLayout" Target="../slideLayouts/slideLayout8.xml"/><Relationship Id="rId13" Type="http://schemas.openxmlformats.org/officeDocument/2006/relationships/image" Target="../media/image1.png"/><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2.png"/><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stretch>
            <a:fillRect/>
          </a:stretch>
        </p:blipFill>
        <p:spPr>
          <a:xfrm>
            <a:off x="0" y="-1"/>
            <a:ext cx="1896807" cy="2421055"/>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20574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smtClean="0"/>
              <a:t>Fifth level</a:t>
            </a:r>
            <a:endParaRPr lang="en-US" dirty="0" smtClean="0">
              <a:hlinkClick r:id="rId14"/>
            </a:endParaRPr>
          </a:p>
          <a:p>
            <a:pPr lvl="4"/>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11/7/12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53298-8059-354B-AAE6-689925DE261F}" type="slidenum">
              <a:rPr lang="en-US" smtClean="0"/>
              <a:pPr/>
              <a:t>‹#›</a:t>
            </a:fld>
            <a:endParaRPr lang="en-US"/>
          </a:p>
        </p:txBody>
      </p:sp>
      <p:pic>
        <p:nvPicPr>
          <p:cNvPr id="11" name="Picture 10"/>
          <p:cNvPicPr>
            <a:picLocks noChangeAspect="1"/>
          </p:cNvPicPr>
          <p:nvPr/>
        </p:nvPicPr>
        <p:blipFill>
          <a:blip r:embed="rId15"/>
          <a:stretch>
            <a:fillRect/>
          </a:stretch>
        </p:blipFill>
        <p:spPr>
          <a:xfrm>
            <a:off x="0" y="2421054"/>
            <a:ext cx="1896807" cy="2341677"/>
          </a:xfrm>
          <a:prstGeom prst="rect">
            <a:avLst/>
          </a:prstGeom>
        </p:spPr>
      </p:pic>
      <p:pic>
        <p:nvPicPr>
          <p:cNvPr id="12" name="Picture 11"/>
          <p:cNvPicPr>
            <a:picLocks noChangeAspect="1"/>
          </p:cNvPicPr>
          <p:nvPr/>
        </p:nvPicPr>
        <p:blipFill>
          <a:blip r:embed="rId16"/>
          <a:stretch>
            <a:fillRect/>
          </a:stretch>
        </p:blipFill>
        <p:spPr>
          <a:xfrm>
            <a:off x="0" y="4762731"/>
            <a:ext cx="1896807" cy="2095269"/>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3"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3" Type="http://schemas.openxmlformats.org/officeDocument/2006/relationships/image" Target="../media/image2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3" Type="http://schemas.openxmlformats.org/officeDocument/2006/relationships/image" Target="../media/image33.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3" Type="http://schemas.openxmlformats.org/officeDocument/2006/relationships/image" Target="../media/image48.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2284" y="2130425"/>
            <a:ext cx="7231716" cy="1470025"/>
          </a:xfrm>
        </p:spPr>
        <p:txBody>
          <a:bodyPr/>
          <a:lstStyle/>
          <a:p>
            <a:r>
              <a:rPr lang="en-US" dirty="0" smtClean="0"/>
              <a:t>Lesson # 1 – The Articles of Confederation</a:t>
            </a:r>
            <a:endParaRPr lang="en-US" dirty="0"/>
          </a:p>
        </p:txBody>
      </p:sp>
      <p:sp>
        <p:nvSpPr>
          <p:cNvPr id="3" name="Subtitle 2"/>
          <p:cNvSpPr>
            <a:spLocks noGrp="1"/>
          </p:cNvSpPr>
          <p:nvPr>
            <p:ph type="subTitle" idx="1"/>
          </p:nvPr>
        </p:nvSpPr>
        <p:spPr>
          <a:xfrm>
            <a:off x="1912284" y="3886200"/>
            <a:ext cx="7231716" cy="1752600"/>
          </a:xfrm>
        </p:spPr>
        <p:txBody>
          <a:bodyPr/>
          <a:lstStyle/>
          <a:p>
            <a:r>
              <a:rPr lang="en-US" dirty="0" smtClean="0"/>
              <a:t>11/7/12</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Road to the Convention Timeline</a:t>
            </a:r>
            <a:endParaRPr lang="en-US" dirty="0"/>
          </a:p>
        </p:txBody>
      </p:sp>
      <p:sp>
        <p:nvSpPr>
          <p:cNvPr id="3" name="Content Placeholder 2"/>
          <p:cNvSpPr>
            <a:spLocks noGrp="1"/>
          </p:cNvSpPr>
          <p:nvPr>
            <p:ph sz="half" idx="1"/>
          </p:nvPr>
        </p:nvSpPr>
        <p:spPr>
          <a:xfrm>
            <a:off x="1883742" y="1600200"/>
            <a:ext cx="7260258" cy="4525963"/>
          </a:xfrm>
        </p:spPr>
        <p:txBody>
          <a:bodyPr>
            <a:normAutofit fontScale="77500" lnSpcReduction="20000"/>
          </a:bodyPr>
          <a:lstStyle/>
          <a:p>
            <a:r>
              <a:rPr lang="en-US" b="1" dirty="0" smtClean="0"/>
              <a:t>Complete the </a:t>
            </a:r>
            <a:r>
              <a:rPr lang="en-US" b="1" dirty="0" err="1" smtClean="0"/>
              <a:t>Shays’s</a:t>
            </a:r>
            <a:r>
              <a:rPr lang="en-US" b="1" dirty="0" smtClean="0"/>
              <a:t> Rebellion reading activity as a class</a:t>
            </a:r>
          </a:p>
          <a:p>
            <a:pPr>
              <a:buNone/>
            </a:pPr>
            <a:endParaRPr lang="en-US" b="1" dirty="0" smtClean="0"/>
          </a:p>
          <a:p>
            <a:r>
              <a:rPr lang="en-US" b="1" u="sng" dirty="0" smtClean="0"/>
              <a:t>Directions</a:t>
            </a:r>
            <a:r>
              <a:rPr lang="en-US" dirty="0" smtClean="0"/>
              <a:t>: Read the </a:t>
            </a:r>
            <a:r>
              <a:rPr lang="en-US" dirty="0" err="1" smtClean="0"/>
              <a:t>document(s</a:t>
            </a:r>
            <a:r>
              <a:rPr lang="en-US" dirty="0" smtClean="0"/>
              <a:t>) you were assigned</a:t>
            </a:r>
          </a:p>
          <a:p>
            <a:pPr lvl="1"/>
            <a:r>
              <a:rPr lang="en-US" dirty="0" smtClean="0"/>
              <a:t>As you read </a:t>
            </a:r>
            <a:r>
              <a:rPr lang="en-US" u="sng" dirty="0" smtClean="0"/>
              <a:t>underline</a:t>
            </a:r>
            <a:r>
              <a:rPr lang="en-US" dirty="0" smtClean="0"/>
              <a:t> the challenges to America’s government brought up in the document</a:t>
            </a:r>
          </a:p>
          <a:p>
            <a:pPr lvl="1"/>
            <a:endParaRPr lang="en-US" dirty="0" smtClean="0"/>
          </a:p>
          <a:p>
            <a:pPr lvl="1"/>
            <a:r>
              <a:rPr lang="en-US" dirty="0" smtClean="0"/>
              <a:t>In 2-3 sentences (on the document) answer the question below:</a:t>
            </a:r>
          </a:p>
          <a:p>
            <a:pPr lvl="2"/>
            <a:r>
              <a:rPr lang="en-US" sz="4645" dirty="0" smtClean="0"/>
              <a:t>Would America’s government under the Articles of Confederation be capable of responding to this challenge? If yes, then how? If no, why not?</a:t>
            </a:r>
          </a:p>
          <a:p>
            <a:pPr lvl="2"/>
            <a:endParaRPr lang="en-US" dirty="0" smtClean="0"/>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b="1" dirty="0" smtClean="0"/>
              <a:t>Warm-Up</a:t>
            </a:r>
            <a:r>
              <a:rPr lang="en-US" dirty="0" smtClean="0"/>
              <a:t>: Road to the Convention Timeline</a:t>
            </a:r>
            <a:endParaRPr lang="en-US" dirty="0"/>
          </a:p>
        </p:txBody>
      </p:sp>
      <p:sp>
        <p:nvSpPr>
          <p:cNvPr id="3" name="Content Placeholder 2"/>
          <p:cNvSpPr>
            <a:spLocks noGrp="1"/>
          </p:cNvSpPr>
          <p:nvPr>
            <p:ph sz="half" idx="1"/>
          </p:nvPr>
        </p:nvSpPr>
        <p:spPr>
          <a:xfrm>
            <a:off x="1883742" y="1600200"/>
            <a:ext cx="7260258" cy="4525963"/>
          </a:xfrm>
        </p:spPr>
        <p:txBody>
          <a:bodyPr>
            <a:normAutofit lnSpcReduction="10000"/>
          </a:bodyPr>
          <a:lstStyle/>
          <a:p>
            <a:r>
              <a:rPr lang="en-US" dirty="0" smtClean="0"/>
              <a:t>On your index card write out</a:t>
            </a:r>
            <a:r>
              <a:rPr lang="en-US" b="1" dirty="0" smtClean="0"/>
              <a:t>:</a:t>
            </a:r>
          </a:p>
          <a:p>
            <a:pPr lvl="1"/>
            <a:r>
              <a:rPr lang="en-US" sz="4245" b="1" dirty="0" smtClean="0"/>
              <a:t> When the event happened</a:t>
            </a:r>
          </a:p>
          <a:p>
            <a:pPr lvl="1"/>
            <a:r>
              <a:rPr lang="en-US" sz="4245" b="1" dirty="0" smtClean="0"/>
              <a:t> Very brief statement about what happened</a:t>
            </a:r>
          </a:p>
          <a:p>
            <a:pPr lvl="1"/>
            <a:r>
              <a:rPr lang="en-US" sz="4245" b="1" dirty="0" smtClean="0"/>
              <a:t> Specific way that the event points out the flaws of the Articles of Confederation</a:t>
            </a:r>
            <a:endParaRPr lang="en-US" sz="4245" dirty="0" smtClean="0"/>
          </a:p>
          <a:p>
            <a:pPr lvl="2"/>
            <a:endParaRPr lang="en-US" dirty="0" smtClean="0"/>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75555" y="274638"/>
            <a:ext cx="6956777" cy="1143000"/>
          </a:xfrm>
        </p:spPr>
        <p:txBody>
          <a:bodyPr>
            <a:normAutofit fontScale="90000"/>
          </a:bodyPr>
          <a:lstStyle/>
          <a:p>
            <a:r>
              <a:rPr lang="en-US" dirty="0" smtClean="0"/>
              <a:t>Road to the Convention Timeline</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24578" name="Line 2"/>
          <p:cNvSpPr>
            <a:spLocks noChangeShapeType="1"/>
          </p:cNvSpPr>
          <p:nvPr/>
        </p:nvSpPr>
        <p:spPr bwMode="auto">
          <a:xfrm>
            <a:off x="1975556" y="3824111"/>
            <a:ext cx="6956777" cy="0"/>
          </a:xfrm>
          <a:prstGeom prst="line">
            <a:avLst/>
          </a:prstGeom>
          <a:noFill/>
          <a:ln w="44450">
            <a:solidFill>
              <a:srgbClr val="4A7EBB"/>
            </a:solidFill>
            <a:round/>
            <a:headEnd type="triangle" w="med" len="med"/>
            <a:tailEnd type="triangle" w="med" len="med"/>
          </a:ln>
          <a:effectLst>
            <a:outerShdw blurRad="38100" dist="25400" dir="5400000" algn="ctr" rotWithShape="0">
              <a:srgbClr val="000000">
                <a:alpha val="35001"/>
              </a:srgbClr>
            </a:outerShdw>
          </a:effectLst>
        </p:spPr>
        <p:txBody>
          <a:bodyPr vert="horz" wrap="square" lIns="91440" tIns="91440" rIns="91440" bIns="9144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a:bodyPr>
          <a:lstStyle/>
          <a:p>
            <a:r>
              <a:rPr lang="en-US" dirty="0" smtClean="0"/>
              <a:t>Mini-Quiz</a:t>
            </a:r>
            <a:endParaRPr lang="en-US" dirty="0"/>
          </a:p>
        </p:txBody>
      </p:sp>
      <p:sp>
        <p:nvSpPr>
          <p:cNvPr id="3" name="Content Placeholder 2"/>
          <p:cNvSpPr>
            <a:spLocks noGrp="1"/>
          </p:cNvSpPr>
          <p:nvPr>
            <p:ph sz="half" idx="1"/>
          </p:nvPr>
        </p:nvSpPr>
        <p:spPr>
          <a:xfrm>
            <a:off x="1926554" y="1184320"/>
            <a:ext cx="6760245" cy="4525963"/>
          </a:xfrm>
        </p:spPr>
        <p:txBody>
          <a:bodyPr>
            <a:normAutofit/>
          </a:bodyPr>
          <a:lstStyle/>
          <a:p>
            <a:pPr>
              <a:buNone/>
            </a:pPr>
            <a:r>
              <a:rPr lang="en-US" b="1" dirty="0" smtClean="0"/>
              <a:t>Complete the mini-quiz in 5 minutes</a:t>
            </a:r>
          </a:p>
          <a:p>
            <a:pPr>
              <a:buNone/>
            </a:pPr>
            <a:endParaRPr lang="en-US" b="1" dirty="0" smtClean="0"/>
          </a:p>
          <a:p>
            <a:pPr>
              <a:buNone/>
            </a:pPr>
            <a:r>
              <a:rPr lang="en-US" b="1" dirty="0" smtClean="0"/>
              <a:t>We will review the MC process after.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 Objective: </a:t>
            </a:r>
            <a:r>
              <a:rPr lang="en-US" u="sng" dirty="0" smtClean="0"/>
              <a:t>Unit 3 Lesson 2</a:t>
            </a:r>
            <a:r>
              <a:rPr lang="en-US" dirty="0" smtClean="0"/>
              <a:t> SWBAT describe the sources of disagreement at the Constitutional Convention and weigh the success of various compromises in addressing these controversies.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 Setting of the Constitutional Convention</a:t>
            </a:r>
          </a:p>
          <a:p>
            <a:pPr lvl="1"/>
            <a:r>
              <a:rPr lang="en-US" u="sng" dirty="0" smtClean="0"/>
              <a:t>Who</a:t>
            </a:r>
            <a:r>
              <a:rPr lang="en-US" dirty="0" smtClean="0"/>
              <a:t>: 55 “Founding Fathers” from 12 colonies (not Rhode Island)</a:t>
            </a:r>
          </a:p>
          <a:p>
            <a:pPr lvl="2"/>
            <a:r>
              <a:rPr lang="en-US" dirty="0" smtClean="0"/>
              <a:t>Delegates were primarily from aristocratic background</a:t>
            </a:r>
          </a:p>
          <a:p>
            <a:pPr lvl="1"/>
            <a:r>
              <a:rPr lang="en-US" u="sng" dirty="0" smtClean="0"/>
              <a:t>What</a:t>
            </a:r>
            <a:r>
              <a:rPr lang="en-US" dirty="0" smtClean="0"/>
              <a:t>: Convened to “revise” the Articles of Confederation</a:t>
            </a:r>
          </a:p>
          <a:p>
            <a:pPr lvl="1"/>
            <a:r>
              <a:rPr lang="en-US" u="sng" dirty="0" smtClean="0"/>
              <a:t>When</a:t>
            </a:r>
            <a:r>
              <a:rPr lang="en-US" dirty="0" smtClean="0"/>
              <a:t>: May – September 1787</a:t>
            </a:r>
          </a:p>
          <a:p>
            <a:pPr lvl="1"/>
            <a:r>
              <a:rPr lang="en-US" u="sng" dirty="0" smtClean="0"/>
              <a:t>Where</a:t>
            </a:r>
            <a:r>
              <a:rPr lang="en-US" dirty="0" smtClean="0"/>
              <a:t>: Independence Hall in Philadelphia </a:t>
            </a:r>
          </a:p>
          <a:p>
            <a:pPr lvl="1"/>
            <a:r>
              <a:rPr lang="en-US" u="sng" dirty="0" smtClean="0"/>
              <a:t>Why</a:t>
            </a:r>
            <a:r>
              <a:rPr lang="en-US" dirty="0" smtClean="0"/>
              <a:t>: Strengthen central government or union will fall apart</a:t>
            </a:r>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579569"/>
          </a:xfrm>
        </p:spPr>
        <p:txBody>
          <a:bodyPr>
            <a:normAutofit/>
          </a:bodyPr>
          <a:lstStyle/>
          <a:p>
            <a:pPr lvl="0">
              <a:buNone/>
            </a:pPr>
            <a:r>
              <a:rPr lang="en-US" dirty="0" smtClean="0"/>
              <a:t>III. Dispute: Representation in Congress</a:t>
            </a:r>
          </a:p>
        </p:txBody>
      </p:sp>
      <p:graphicFrame>
        <p:nvGraphicFramePr>
          <p:cNvPr id="4" name="Table 3"/>
          <p:cNvGraphicFramePr>
            <a:graphicFrameLocks noGrp="1"/>
          </p:cNvGraphicFramePr>
          <p:nvPr/>
        </p:nvGraphicFramePr>
        <p:xfrm>
          <a:off x="1926554" y="2087406"/>
          <a:ext cx="7217446" cy="4173561"/>
        </p:xfrm>
        <a:graphic>
          <a:graphicData uri="http://schemas.openxmlformats.org/drawingml/2006/table">
            <a:tbl>
              <a:tblPr firstRow="1" bandRow="1">
                <a:tableStyleId>{5C22544A-7EE6-4342-B048-85BDC9FD1C3A}</a:tableStyleId>
              </a:tblPr>
              <a:tblGrid>
                <a:gridCol w="3608723"/>
                <a:gridCol w="3608723"/>
              </a:tblGrid>
              <a:tr h="316972">
                <a:tc>
                  <a:txBody>
                    <a:bodyPr/>
                    <a:lstStyle/>
                    <a:p>
                      <a:pPr algn="ctr"/>
                      <a:r>
                        <a:rPr lang="en-US" sz="1800" b="1" u="sng" kern="1200" dirty="0" smtClean="0">
                          <a:solidFill>
                            <a:schemeClr val="lt1"/>
                          </a:solidFill>
                          <a:latin typeface="+mn-lt"/>
                          <a:ea typeface="+mn-ea"/>
                          <a:cs typeface="+mn-cs"/>
                        </a:rPr>
                        <a:t>Virginia Plan</a:t>
                      </a:r>
                      <a:r>
                        <a:rPr lang="en-US" dirty="0" smtClean="0"/>
                        <a:t> </a:t>
                      </a:r>
                      <a:endParaRPr lang="en-US" dirty="0"/>
                    </a:p>
                  </a:txBody>
                  <a:tcPr/>
                </a:tc>
                <a:tc>
                  <a:txBody>
                    <a:bodyPr/>
                    <a:lstStyle/>
                    <a:p>
                      <a:pPr algn="ctr"/>
                      <a:r>
                        <a:rPr lang="en-US" sz="1800" b="1" u="sng" kern="1200" dirty="0" smtClean="0">
                          <a:solidFill>
                            <a:schemeClr val="lt1"/>
                          </a:solidFill>
                          <a:latin typeface="+mn-lt"/>
                          <a:ea typeface="+mn-ea"/>
                          <a:cs typeface="+mn-cs"/>
                        </a:rPr>
                        <a:t>New Jersey Plan</a:t>
                      </a:r>
                      <a:r>
                        <a:rPr lang="en-US" dirty="0" smtClean="0"/>
                        <a:t> </a:t>
                      </a:r>
                      <a:endParaRPr lang="en-US" dirty="0"/>
                    </a:p>
                  </a:txBody>
                  <a:tcPr/>
                </a:tc>
              </a:tr>
              <a:tr h="3807801">
                <a:tc>
                  <a:txBody>
                    <a:bodyPr/>
                    <a:lstStyle/>
                    <a:p>
                      <a:pPr>
                        <a:buFont typeface="Arial"/>
                        <a:buNone/>
                      </a:pPr>
                      <a:r>
                        <a:rPr lang="en-US" sz="1600" u="sng" kern="1200" dirty="0" smtClean="0">
                          <a:solidFill>
                            <a:schemeClr val="dk1"/>
                          </a:solidFill>
                          <a:latin typeface="+mn-lt"/>
                          <a:ea typeface="+mn-ea"/>
                          <a:cs typeface="+mn-cs"/>
                        </a:rPr>
                        <a:t>Proposed by</a:t>
                      </a:r>
                      <a:r>
                        <a:rPr lang="en-US" sz="1600" kern="1200" dirty="0" smtClean="0">
                          <a:solidFill>
                            <a:schemeClr val="dk1"/>
                          </a:solidFill>
                          <a:latin typeface="+mn-lt"/>
                          <a:ea typeface="+mn-ea"/>
                          <a:cs typeface="+mn-cs"/>
                        </a:rPr>
                        <a:t>: Edmund Randolph (VA)</a:t>
                      </a:r>
                    </a:p>
                    <a:p>
                      <a:pPr>
                        <a:buFont typeface="Arial"/>
                        <a:buNone/>
                      </a:pPr>
                      <a:endParaRPr lang="en-US" sz="1600" kern="1200" dirty="0" smtClean="0">
                        <a:solidFill>
                          <a:schemeClr val="dk1"/>
                        </a:solidFill>
                        <a:latin typeface="+mn-lt"/>
                        <a:ea typeface="+mn-ea"/>
                        <a:cs typeface="+mn-cs"/>
                      </a:endParaRPr>
                    </a:p>
                    <a:p>
                      <a:pPr>
                        <a:buFont typeface="Arial"/>
                        <a:buNone/>
                      </a:pPr>
                      <a:r>
                        <a:rPr lang="en-US" sz="1600" u="sng" kern="1200" dirty="0" smtClean="0">
                          <a:solidFill>
                            <a:schemeClr val="dk1"/>
                          </a:solidFill>
                          <a:latin typeface="+mn-lt"/>
                          <a:ea typeface="+mn-ea"/>
                          <a:cs typeface="+mn-cs"/>
                        </a:rPr>
                        <a:t>Type of Legislature:</a:t>
                      </a:r>
                      <a:r>
                        <a:rPr lang="en-US" sz="1600" kern="1200" dirty="0" smtClean="0">
                          <a:solidFill>
                            <a:schemeClr val="dk1"/>
                          </a:solidFill>
                          <a:latin typeface="+mn-lt"/>
                          <a:ea typeface="+mn-ea"/>
                          <a:cs typeface="+mn-cs"/>
                        </a:rPr>
                        <a:t> </a:t>
                      </a:r>
                    </a:p>
                    <a:p>
                      <a:pPr>
                        <a:buFont typeface="Arial"/>
                        <a:buNone/>
                      </a:pPr>
                      <a:r>
                        <a:rPr lang="en-US" sz="1600" b="1" u="sng" kern="1200" dirty="0" smtClean="0">
                          <a:solidFill>
                            <a:schemeClr val="dk1"/>
                          </a:solidFill>
                          <a:latin typeface="+mn-lt"/>
                          <a:ea typeface="+mn-ea"/>
                          <a:cs typeface="+mn-cs"/>
                        </a:rPr>
                        <a:t>Bicameral</a:t>
                      </a:r>
                      <a:r>
                        <a:rPr lang="en-US" sz="1600" kern="1200" dirty="0" smtClean="0">
                          <a:solidFill>
                            <a:schemeClr val="dk1"/>
                          </a:solidFill>
                          <a:latin typeface="+mn-lt"/>
                          <a:ea typeface="+mn-ea"/>
                          <a:cs typeface="+mn-cs"/>
                        </a:rPr>
                        <a:t> – Two houses of Congress</a:t>
                      </a:r>
                    </a:p>
                    <a:p>
                      <a:pPr lvl="0">
                        <a:buFont typeface="Arial"/>
                        <a:buNone/>
                      </a:pPr>
                      <a:r>
                        <a:rPr lang="en-US" sz="1600" kern="1200" dirty="0" smtClean="0">
                          <a:solidFill>
                            <a:schemeClr val="dk1"/>
                          </a:solidFill>
                          <a:latin typeface="+mn-lt"/>
                          <a:ea typeface="+mn-ea"/>
                          <a:cs typeface="+mn-cs"/>
                        </a:rPr>
                        <a:t>Lower House – Chosen by the people</a:t>
                      </a:r>
                    </a:p>
                    <a:p>
                      <a:pPr lvl="0">
                        <a:buFont typeface="Arial"/>
                        <a:buNone/>
                      </a:pPr>
                      <a:r>
                        <a:rPr lang="en-US" sz="1600" kern="1200" dirty="0" smtClean="0">
                          <a:solidFill>
                            <a:schemeClr val="dk1"/>
                          </a:solidFill>
                          <a:latin typeface="+mn-lt"/>
                          <a:ea typeface="+mn-ea"/>
                          <a:cs typeface="+mn-cs"/>
                        </a:rPr>
                        <a:t>Upper House – Chosen by the lower house</a:t>
                      </a:r>
                    </a:p>
                    <a:p>
                      <a:pPr>
                        <a:buFont typeface="Arial"/>
                        <a:buNone/>
                      </a:pPr>
                      <a:endParaRPr lang="en-US" sz="1600" kern="1200" dirty="0" smtClean="0">
                        <a:solidFill>
                          <a:schemeClr val="dk1"/>
                        </a:solidFill>
                        <a:latin typeface="+mn-lt"/>
                        <a:ea typeface="+mn-ea"/>
                        <a:cs typeface="+mn-cs"/>
                      </a:endParaRPr>
                    </a:p>
                    <a:p>
                      <a:pPr>
                        <a:buFont typeface="Arial"/>
                        <a:buNone/>
                      </a:pPr>
                      <a:r>
                        <a:rPr lang="en-US" sz="1600" u="sng" kern="1200" dirty="0" smtClean="0">
                          <a:solidFill>
                            <a:schemeClr val="dk1"/>
                          </a:solidFill>
                          <a:latin typeface="+mn-lt"/>
                          <a:ea typeface="+mn-ea"/>
                          <a:cs typeface="+mn-cs"/>
                        </a:rPr>
                        <a:t>Type of Representation</a:t>
                      </a:r>
                      <a:r>
                        <a:rPr lang="en-US" sz="1600" kern="1200" dirty="0" smtClean="0">
                          <a:solidFill>
                            <a:schemeClr val="dk1"/>
                          </a:solidFill>
                          <a:latin typeface="+mn-lt"/>
                          <a:ea typeface="+mn-ea"/>
                          <a:cs typeface="+mn-cs"/>
                        </a:rPr>
                        <a:t>:</a:t>
                      </a:r>
                    </a:p>
                    <a:p>
                      <a:pPr>
                        <a:buFont typeface="Arial"/>
                        <a:buNone/>
                      </a:pPr>
                      <a:r>
                        <a:rPr lang="en-US" sz="1600" b="1" u="sng" kern="1200" dirty="0" smtClean="0">
                          <a:solidFill>
                            <a:schemeClr val="dk1"/>
                          </a:solidFill>
                          <a:latin typeface="+mn-lt"/>
                          <a:ea typeface="+mn-ea"/>
                          <a:cs typeface="+mn-cs"/>
                        </a:rPr>
                        <a:t>Proportional Representation</a:t>
                      </a:r>
                      <a:r>
                        <a:rPr lang="en-US" sz="1600" kern="1200" dirty="0" smtClean="0">
                          <a:solidFill>
                            <a:schemeClr val="dk1"/>
                          </a:solidFill>
                          <a:latin typeface="+mn-lt"/>
                          <a:ea typeface="+mn-ea"/>
                          <a:cs typeface="+mn-cs"/>
                        </a:rPr>
                        <a:t> – Number of representatives determined by population of the state.</a:t>
                      </a:r>
                    </a:p>
                    <a:p>
                      <a:pPr>
                        <a:buFont typeface="Arial"/>
                        <a:buNone/>
                      </a:pPr>
                      <a:endParaRPr lang="en-US" sz="1600" kern="1200" dirty="0" smtClean="0">
                        <a:solidFill>
                          <a:schemeClr val="dk1"/>
                        </a:solidFill>
                        <a:latin typeface="+mn-lt"/>
                        <a:ea typeface="+mn-ea"/>
                        <a:cs typeface="+mn-cs"/>
                      </a:endParaRPr>
                    </a:p>
                    <a:p>
                      <a:pPr>
                        <a:buFont typeface="Arial"/>
                        <a:buNone/>
                      </a:pPr>
                      <a:r>
                        <a:rPr lang="en-US" sz="1600" u="sng" kern="1200" dirty="0" smtClean="0">
                          <a:solidFill>
                            <a:schemeClr val="dk1"/>
                          </a:solidFill>
                          <a:latin typeface="+mn-lt"/>
                          <a:ea typeface="+mn-ea"/>
                          <a:cs typeface="+mn-cs"/>
                        </a:rPr>
                        <a:t>Supported by</a:t>
                      </a:r>
                      <a:r>
                        <a:rPr lang="en-US" sz="1600" kern="1200" dirty="0" smtClean="0">
                          <a:solidFill>
                            <a:schemeClr val="dk1"/>
                          </a:solidFill>
                          <a:latin typeface="+mn-lt"/>
                          <a:ea typeface="+mn-ea"/>
                          <a:cs typeface="+mn-cs"/>
                        </a:rPr>
                        <a:t>: Large states</a:t>
                      </a:r>
                    </a:p>
                    <a:p>
                      <a:endParaRPr lang="en-US" dirty="0"/>
                    </a:p>
                  </a:txBody>
                  <a:tcPr/>
                </a:tc>
                <a:tc>
                  <a:txBody>
                    <a:bodyPr/>
                    <a:lstStyle/>
                    <a:p>
                      <a:r>
                        <a:rPr lang="en-US" sz="1600" u="sng" kern="1200" dirty="0" smtClean="0">
                          <a:solidFill>
                            <a:schemeClr val="dk1"/>
                          </a:solidFill>
                          <a:latin typeface="+mn-lt"/>
                          <a:ea typeface="+mn-ea"/>
                          <a:cs typeface="+mn-cs"/>
                        </a:rPr>
                        <a:t>Proposed by</a:t>
                      </a:r>
                      <a:r>
                        <a:rPr lang="en-US" sz="1600" kern="1200" dirty="0" smtClean="0">
                          <a:solidFill>
                            <a:schemeClr val="dk1"/>
                          </a:solidFill>
                          <a:latin typeface="+mn-lt"/>
                          <a:ea typeface="+mn-ea"/>
                          <a:cs typeface="+mn-cs"/>
                        </a:rPr>
                        <a:t>: William Patterson (NJ)</a:t>
                      </a:r>
                    </a:p>
                    <a:p>
                      <a:r>
                        <a:rPr lang="en-US" sz="1600" kern="1200" dirty="0" smtClean="0">
                          <a:solidFill>
                            <a:schemeClr val="dk1"/>
                          </a:solidFill>
                          <a:latin typeface="+mn-lt"/>
                          <a:ea typeface="+mn-ea"/>
                          <a:cs typeface="+mn-cs"/>
                        </a:rPr>
                        <a:t> </a:t>
                      </a:r>
                    </a:p>
                    <a:p>
                      <a:r>
                        <a:rPr lang="en-US" sz="1600" u="sng" kern="1200" dirty="0" smtClean="0">
                          <a:solidFill>
                            <a:schemeClr val="dk1"/>
                          </a:solidFill>
                          <a:latin typeface="+mn-lt"/>
                          <a:ea typeface="+mn-ea"/>
                          <a:cs typeface="+mn-cs"/>
                        </a:rPr>
                        <a:t>Type of Legislature:</a:t>
                      </a:r>
                      <a:r>
                        <a:rPr lang="en-US" sz="1600" kern="1200" dirty="0" smtClean="0">
                          <a:solidFill>
                            <a:schemeClr val="dk1"/>
                          </a:solidFill>
                          <a:latin typeface="+mn-lt"/>
                          <a:ea typeface="+mn-ea"/>
                          <a:cs typeface="+mn-cs"/>
                        </a:rPr>
                        <a:t> </a:t>
                      </a:r>
                    </a:p>
                    <a:p>
                      <a:r>
                        <a:rPr lang="en-US" sz="1600" b="1" u="sng" kern="1200" dirty="0" smtClean="0">
                          <a:solidFill>
                            <a:schemeClr val="dk1"/>
                          </a:solidFill>
                          <a:latin typeface="+mn-lt"/>
                          <a:ea typeface="+mn-ea"/>
                          <a:cs typeface="+mn-cs"/>
                        </a:rPr>
                        <a:t>Unicameral</a:t>
                      </a:r>
                      <a:r>
                        <a:rPr lang="en-US" sz="1600" kern="1200" dirty="0" smtClean="0">
                          <a:solidFill>
                            <a:schemeClr val="dk1"/>
                          </a:solidFill>
                          <a:latin typeface="+mn-lt"/>
                          <a:ea typeface="+mn-ea"/>
                          <a:cs typeface="+mn-cs"/>
                        </a:rPr>
                        <a:t> – One house of Congress selected by State legislatures</a:t>
                      </a:r>
                    </a:p>
                    <a:p>
                      <a:r>
                        <a:rPr lang="en-US" sz="1600" kern="1200" dirty="0" smtClean="0">
                          <a:solidFill>
                            <a:schemeClr val="dk1"/>
                          </a:solidFill>
                          <a:latin typeface="+mn-lt"/>
                          <a:ea typeface="+mn-ea"/>
                          <a:cs typeface="+mn-cs"/>
                        </a:rPr>
                        <a:t> </a:t>
                      </a:r>
                    </a:p>
                    <a:p>
                      <a:r>
                        <a:rPr lang="en-US" sz="1600" u="sng" kern="1200" dirty="0" smtClean="0">
                          <a:solidFill>
                            <a:schemeClr val="dk1"/>
                          </a:solidFill>
                          <a:latin typeface="+mn-lt"/>
                          <a:ea typeface="+mn-ea"/>
                          <a:cs typeface="+mn-cs"/>
                        </a:rPr>
                        <a:t>Other Branches:</a:t>
                      </a:r>
                      <a:endParaRPr lang="en-US"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Establish permanent executive and judicial branches</a:t>
                      </a:r>
                    </a:p>
                    <a:p>
                      <a:r>
                        <a:rPr lang="en-US" sz="1600" kern="1200" dirty="0" smtClean="0">
                          <a:solidFill>
                            <a:schemeClr val="dk1"/>
                          </a:solidFill>
                          <a:latin typeface="+mn-lt"/>
                          <a:ea typeface="+mn-ea"/>
                          <a:cs typeface="+mn-cs"/>
                        </a:rPr>
                        <a:t> </a:t>
                      </a:r>
                    </a:p>
                    <a:p>
                      <a:r>
                        <a:rPr lang="en-US" sz="1600" u="sng" kern="1200" dirty="0" smtClean="0">
                          <a:solidFill>
                            <a:schemeClr val="dk1"/>
                          </a:solidFill>
                          <a:latin typeface="+mn-lt"/>
                          <a:ea typeface="+mn-ea"/>
                          <a:cs typeface="+mn-cs"/>
                        </a:rPr>
                        <a:t>Type of Representation</a:t>
                      </a:r>
                      <a:r>
                        <a:rPr lang="en-US" sz="1600" kern="1200" dirty="0" smtClean="0">
                          <a:solidFill>
                            <a:schemeClr val="dk1"/>
                          </a:solidFill>
                          <a:latin typeface="+mn-lt"/>
                          <a:ea typeface="+mn-ea"/>
                          <a:cs typeface="+mn-cs"/>
                        </a:rPr>
                        <a:t>:</a:t>
                      </a:r>
                    </a:p>
                    <a:p>
                      <a:r>
                        <a:rPr lang="en-US" sz="1600" b="1" u="sng" kern="1200" dirty="0" smtClean="0">
                          <a:solidFill>
                            <a:schemeClr val="dk1"/>
                          </a:solidFill>
                          <a:latin typeface="+mn-lt"/>
                          <a:ea typeface="+mn-ea"/>
                          <a:cs typeface="+mn-cs"/>
                        </a:rPr>
                        <a:t>Equal Representation</a:t>
                      </a:r>
                      <a:r>
                        <a:rPr lang="en-US" sz="1600" kern="1200" dirty="0" smtClean="0">
                          <a:solidFill>
                            <a:schemeClr val="dk1"/>
                          </a:solidFill>
                          <a:latin typeface="+mn-lt"/>
                          <a:ea typeface="+mn-ea"/>
                          <a:cs typeface="+mn-cs"/>
                        </a:rPr>
                        <a:t> – All states have same number of representatives</a:t>
                      </a:r>
                    </a:p>
                    <a:p>
                      <a:r>
                        <a:rPr lang="en-US" sz="1600" kern="1200" dirty="0" smtClean="0">
                          <a:solidFill>
                            <a:schemeClr val="dk1"/>
                          </a:solidFill>
                          <a:latin typeface="+mn-lt"/>
                          <a:ea typeface="+mn-ea"/>
                          <a:cs typeface="+mn-cs"/>
                        </a:rPr>
                        <a:t> </a:t>
                      </a:r>
                    </a:p>
                    <a:p>
                      <a:r>
                        <a:rPr lang="en-US" sz="1600" u="sng" kern="1200" dirty="0" smtClean="0">
                          <a:solidFill>
                            <a:schemeClr val="dk1"/>
                          </a:solidFill>
                          <a:latin typeface="+mn-lt"/>
                          <a:ea typeface="+mn-ea"/>
                          <a:cs typeface="+mn-cs"/>
                        </a:rPr>
                        <a:t>Supported by</a:t>
                      </a:r>
                      <a:r>
                        <a:rPr lang="en-US" sz="1600" kern="1200" dirty="0" smtClean="0">
                          <a:solidFill>
                            <a:schemeClr val="dk1"/>
                          </a:solidFill>
                          <a:latin typeface="+mn-lt"/>
                          <a:ea typeface="+mn-ea"/>
                          <a:cs typeface="+mn-cs"/>
                        </a:rPr>
                        <a:t>: Small States</a:t>
                      </a: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Warm-Up: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fontScale="92500" lnSpcReduction="20000"/>
          </a:bodyPr>
          <a:lstStyle/>
          <a:p>
            <a:pPr lvl="0">
              <a:buNone/>
            </a:pPr>
            <a:r>
              <a:rPr lang="en-US" dirty="0" smtClean="0"/>
              <a:t>Copy notes:</a:t>
            </a:r>
          </a:p>
          <a:p>
            <a:pPr lvl="0">
              <a:buNone/>
            </a:pPr>
            <a:r>
              <a:rPr lang="en-US" dirty="0" smtClean="0"/>
              <a:t>III. Disputes: Representation</a:t>
            </a:r>
          </a:p>
          <a:p>
            <a:pPr lvl="1">
              <a:buNone/>
            </a:pPr>
            <a:r>
              <a:rPr lang="en-US" dirty="0" smtClean="0"/>
              <a:t>a. </a:t>
            </a:r>
            <a:r>
              <a:rPr lang="en-US" b="1" u="sng" dirty="0" smtClean="0"/>
              <a:t>Great Compromise</a:t>
            </a:r>
            <a:r>
              <a:rPr lang="en-US" b="1" dirty="0" smtClean="0"/>
              <a:t> </a:t>
            </a:r>
            <a:r>
              <a:rPr lang="en-US" dirty="0" smtClean="0"/>
              <a:t>– Would create a bicameral legislature with House of Representatives (using proportional) and Senate (using equal, 2 per state)</a:t>
            </a:r>
          </a:p>
          <a:p>
            <a:pPr lvl="2"/>
            <a:r>
              <a:rPr lang="en-US" dirty="0" smtClean="0"/>
              <a:t>Also known as the </a:t>
            </a:r>
            <a:r>
              <a:rPr lang="en-US" b="1" u="sng" dirty="0" smtClean="0"/>
              <a:t>Connecticut Compromise</a:t>
            </a:r>
          </a:p>
          <a:p>
            <a:pPr>
              <a:buNone/>
            </a:pPr>
            <a:endParaRPr lang="en-US" b="1" u="sng" dirty="0" smtClean="0"/>
          </a:p>
          <a:p>
            <a:pPr>
              <a:buNone/>
            </a:pPr>
            <a:r>
              <a:rPr lang="en-US" b="1" u="sng" dirty="0" smtClean="0"/>
              <a:t>Analysis Question</a:t>
            </a:r>
            <a:r>
              <a:rPr lang="en-US" b="1" dirty="0" smtClean="0"/>
              <a:t>:</a:t>
            </a:r>
          </a:p>
          <a:p>
            <a:pPr>
              <a:buNone/>
            </a:pPr>
            <a:r>
              <a:rPr lang="en-US" i="1" dirty="0" smtClean="0"/>
              <a:t>	Based on your Constitution chart and the notes above, do you think the Great Compromise successfully balanced power between large and small states?</a:t>
            </a:r>
            <a:endParaRPr lang="en-US" dirty="0" smtClean="0"/>
          </a:p>
          <a:p>
            <a:pPr>
              <a:buNone/>
            </a:pPr>
            <a:endParaRPr lang="en-US" u="sng" dirty="0" smtClean="0"/>
          </a:p>
          <a:p>
            <a:pPr lvl="0">
              <a:buNone/>
            </a:pPr>
            <a:endParaRPr lang="en-US" dirty="0" smtClean="0"/>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1"/>
            <a:ext cx="7217446" cy="572580"/>
          </a:xfrm>
        </p:spPr>
        <p:txBody>
          <a:bodyPr>
            <a:normAutofit/>
          </a:bodyPr>
          <a:lstStyle/>
          <a:p>
            <a:pPr>
              <a:buNone/>
            </a:pPr>
            <a:r>
              <a:rPr lang="en-US" dirty="0" smtClean="0"/>
              <a:t>IV. Dispute: Slavery</a:t>
            </a:r>
          </a:p>
          <a:p>
            <a:pPr>
              <a:buNone/>
            </a:pPr>
            <a:endParaRPr lang="en-US" dirty="0" smtClean="0"/>
          </a:p>
          <a:p>
            <a:pPr>
              <a:buNone/>
            </a:pPr>
            <a:endParaRPr lang="en-US" dirty="0" smtClean="0"/>
          </a:p>
          <a:p>
            <a:pPr>
              <a:buNone/>
            </a:pPr>
            <a:endParaRPr lang="en-US" dirty="0" smtClean="0"/>
          </a:p>
          <a:p>
            <a:pPr>
              <a:buNone/>
            </a:pPr>
            <a:endParaRPr lang="en-US" dirty="0" smtClean="0"/>
          </a:p>
          <a:p>
            <a:pPr lvl="0">
              <a:buNone/>
            </a:pPr>
            <a:endParaRPr lang="en-US" dirty="0"/>
          </a:p>
        </p:txBody>
      </p:sp>
      <p:graphicFrame>
        <p:nvGraphicFramePr>
          <p:cNvPr id="4" name="Table 3"/>
          <p:cNvGraphicFramePr>
            <a:graphicFrameLocks noGrp="1"/>
          </p:cNvGraphicFramePr>
          <p:nvPr/>
        </p:nvGraphicFramePr>
        <p:xfrm>
          <a:off x="1926554" y="1756901"/>
          <a:ext cx="7217446" cy="2108199"/>
        </p:xfrm>
        <a:graphic>
          <a:graphicData uri="http://schemas.openxmlformats.org/drawingml/2006/table">
            <a:tbl>
              <a:tblPr firstRow="1" bandRow="1">
                <a:tableStyleId>{5C22544A-7EE6-4342-B048-85BDC9FD1C3A}</a:tableStyleId>
              </a:tblPr>
              <a:tblGrid>
                <a:gridCol w="3608723"/>
                <a:gridCol w="3608723"/>
              </a:tblGrid>
              <a:tr h="370840">
                <a:tc>
                  <a:txBody>
                    <a:bodyPr/>
                    <a:lstStyle/>
                    <a:p>
                      <a:r>
                        <a:rPr lang="en-US" sz="1800" b="1" kern="1200" dirty="0" smtClean="0">
                          <a:solidFill>
                            <a:schemeClr val="lt1"/>
                          </a:solidFill>
                          <a:latin typeface="+mn-lt"/>
                          <a:ea typeface="+mn-ea"/>
                          <a:cs typeface="+mn-cs"/>
                        </a:rPr>
                        <a:t>Northern</a:t>
                      </a:r>
                      <a:r>
                        <a:rPr lang="en-US" sz="1800" b="1" kern="1200" baseline="0" dirty="0" smtClean="0">
                          <a:solidFill>
                            <a:schemeClr val="lt1"/>
                          </a:solidFill>
                          <a:latin typeface="+mn-lt"/>
                          <a:ea typeface="+mn-ea"/>
                          <a:cs typeface="+mn-cs"/>
                        </a:rPr>
                        <a:t> </a:t>
                      </a:r>
                      <a:r>
                        <a:rPr lang="en-US" sz="1800" b="1" kern="1200" dirty="0" smtClean="0">
                          <a:solidFill>
                            <a:schemeClr val="lt1"/>
                          </a:solidFill>
                          <a:latin typeface="+mn-lt"/>
                          <a:ea typeface="+mn-ea"/>
                          <a:cs typeface="+mn-cs"/>
                        </a:rPr>
                        <a:t>States</a:t>
                      </a:r>
                      <a:r>
                        <a:rPr lang="en-US" dirty="0" smtClean="0"/>
                        <a:t> </a:t>
                      </a:r>
                      <a:endParaRPr lang="en-US" dirty="0"/>
                    </a:p>
                  </a:txBody>
                  <a:tcPr/>
                </a:tc>
                <a:tc>
                  <a:txBody>
                    <a:bodyPr/>
                    <a:lstStyle/>
                    <a:p>
                      <a:r>
                        <a:rPr lang="en-US" sz="1800" b="1" kern="1200" dirty="0" smtClean="0">
                          <a:solidFill>
                            <a:schemeClr val="lt1"/>
                          </a:solidFill>
                          <a:latin typeface="+mn-lt"/>
                          <a:ea typeface="+mn-ea"/>
                          <a:cs typeface="+mn-cs"/>
                        </a:rPr>
                        <a:t>Southern States</a:t>
                      </a:r>
                      <a:r>
                        <a:rPr lang="en-US" dirty="0" smtClean="0"/>
                        <a:t> </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Slaves should not be counted toward population when determining representation!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u="sng" kern="1200" dirty="0" smtClean="0">
                          <a:solidFill>
                            <a:schemeClr val="dk1"/>
                          </a:solidFill>
                          <a:latin typeface="+mn-lt"/>
                          <a:ea typeface="+mn-ea"/>
                          <a:cs typeface="+mn-cs"/>
                        </a:rPr>
                        <a:t>Reasoning?</a:t>
                      </a:r>
                      <a:endParaRPr lang="en-US" sz="1800" kern="1200" dirty="0" smtClean="0">
                        <a:solidFill>
                          <a:schemeClr val="dk1"/>
                        </a:solidFill>
                        <a:latin typeface="+mn-lt"/>
                        <a:ea typeface="+mn-ea"/>
                        <a:cs typeface="+mn-cs"/>
                      </a:endParaRPr>
                    </a:p>
                  </a:txBody>
                  <a:tcPr/>
                </a:tc>
                <a:tc>
                  <a:txBody>
                    <a:bodyPr/>
                    <a:lstStyle/>
                    <a:p>
                      <a:r>
                        <a:rPr lang="en-US" sz="1800" kern="1200" dirty="0" smtClean="0">
                          <a:solidFill>
                            <a:schemeClr val="dk1"/>
                          </a:solidFill>
                          <a:latin typeface="+mn-lt"/>
                          <a:ea typeface="+mn-ea"/>
                          <a:cs typeface="+mn-cs"/>
                        </a:rPr>
                        <a:t>Slaves must count toward population!</a:t>
                      </a:r>
                    </a:p>
                    <a:p>
                      <a:r>
                        <a:rPr lang="en-US" sz="1800" kern="1200" dirty="0" smtClean="0">
                          <a:solidFill>
                            <a:schemeClr val="dk1"/>
                          </a:solidFill>
                          <a:latin typeface="+mn-lt"/>
                          <a:ea typeface="+mn-ea"/>
                          <a:cs typeface="+mn-cs"/>
                        </a:rPr>
                        <a:t>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800" u="sng" kern="1200" dirty="0" smtClean="0">
                          <a:solidFill>
                            <a:schemeClr val="dk1"/>
                          </a:solidFill>
                          <a:latin typeface="+mn-lt"/>
                          <a:ea typeface="+mn-ea"/>
                          <a:cs typeface="+mn-cs"/>
                        </a:rPr>
                        <a:t>Reasoning?</a:t>
                      </a:r>
                      <a:endParaRPr lang="en-US" sz="1800" kern="1200" dirty="0" smtClean="0">
                        <a:solidFill>
                          <a:schemeClr val="dk1"/>
                        </a:solidFill>
                        <a:latin typeface="+mn-lt"/>
                        <a:ea typeface="+mn-ea"/>
                        <a:cs typeface="+mn-cs"/>
                      </a:endParaRPr>
                    </a:p>
                    <a:p>
                      <a:endParaRPr lang="en-US" dirty="0"/>
                    </a:p>
                  </a:txBody>
                  <a:tcPr/>
                </a:tc>
              </a:tr>
            </a:tbl>
          </a:graphicData>
        </a:graphic>
      </p:graphicFrame>
      <p:sp>
        <p:nvSpPr>
          <p:cNvPr id="5" name="TextBox 4"/>
          <p:cNvSpPr txBox="1"/>
          <p:nvPr/>
        </p:nvSpPr>
        <p:spPr>
          <a:xfrm>
            <a:off x="1926554" y="4209603"/>
            <a:ext cx="7217446" cy="2523768"/>
          </a:xfrm>
          <a:prstGeom prst="rect">
            <a:avLst/>
          </a:prstGeom>
          <a:noFill/>
        </p:spPr>
        <p:txBody>
          <a:bodyPr wrap="square" rtlCol="0">
            <a:spAutoFit/>
          </a:bodyPr>
          <a:lstStyle/>
          <a:p>
            <a:pPr lvl="1"/>
            <a:r>
              <a:rPr lang="en-US" sz="2800" dirty="0" smtClean="0"/>
              <a:t>a. </a:t>
            </a:r>
            <a:r>
              <a:rPr lang="en-US" sz="2800" b="1" u="sng" dirty="0" smtClean="0"/>
              <a:t>3/5 Compromise</a:t>
            </a:r>
            <a:r>
              <a:rPr lang="en-US" sz="2800" dirty="0" smtClean="0"/>
              <a:t> – Each slave would count as 3/5 of a person when determining representation for the House of Representatives</a:t>
            </a:r>
          </a:p>
          <a:p>
            <a:pPr lvl="1"/>
            <a:r>
              <a:rPr lang="en-US" sz="2800" dirty="0" smtClean="0"/>
              <a:t>	- Slaves could not vote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 Objective: </a:t>
            </a:r>
            <a:r>
              <a:rPr lang="en-US" u="sng" dirty="0" smtClean="0"/>
              <a:t>Unit 3 Lesson 3</a:t>
            </a:r>
            <a:r>
              <a:rPr lang="en-US" dirty="0" smtClean="0"/>
              <a:t> SWBAT assess whether the development of political parties in America was a positive or negative step in establishing a sound central government.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1: 11/7/12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2400" b="1" u="sng" dirty="0" smtClean="0"/>
              <a:t>Warm-Up</a:t>
            </a:r>
            <a:r>
              <a:rPr lang="en-US" sz="2400" dirty="0" smtClean="0"/>
              <a:t>: Copy the chart below onto a blank piece of loose-leaf, fill in at least 2 examples for each column</a:t>
            </a:r>
          </a:p>
          <a:p>
            <a:pPr>
              <a:buNone/>
            </a:pPr>
            <a:endParaRPr lang="en-US" sz="2400" b="1" u="sng" dirty="0" smtClean="0"/>
          </a:p>
        </p:txBody>
      </p:sp>
      <p:graphicFrame>
        <p:nvGraphicFramePr>
          <p:cNvPr id="5" name="Table 4"/>
          <p:cNvGraphicFramePr>
            <a:graphicFrameLocks noGrp="1"/>
          </p:cNvGraphicFramePr>
          <p:nvPr/>
        </p:nvGraphicFramePr>
        <p:xfrm>
          <a:off x="2112608" y="2138680"/>
          <a:ext cx="6788788" cy="2110418"/>
        </p:xfrm>
        <a:graphic>
          <a:graphicData uri="http://schemas.openxmlformats.org/drawingml/2006/table">
            <a:tbl>
              <a:tblPr firstRow="1" bandRow="1">
                <a:tableStyleId>{5C22544A-7EE6-4342-B048-85BDC9FD1C3A}</a:tableStyleId>
              </a:tblPr>
              <a:tblGrid>
                <a:gridCol w="3394394"/>
                <a:gridCol w="3394394"/>
              </a:tblGrid>
              <a:tr h="453183">
                <a:tc>
                  <a:txBody>
                    <a:bodyPr/>
                    <a:lstStyle/>
                    <a:p>
                      <a:pPr algn="ctr"/>
                      <a:r>
                        <a:rPr lang="en-US" sz="1800" b="1" kern="1200" dirty="0" smtClean="0">
                          <a:solidFill>
                            <a:schemeClr val="lt1"/>
                          </a:solidFill>
                          <a:latin typeface="+mn-lt"/>
                          <a:ea typeface="+mn-ea"/>
                          <a:cs typeface="+mn-cs"/>
                        </a:rPr>
                        <a:t>Positive Experiences with</a:t>
                      </a:r>
                      <a:r>
                        <a:rPr lang="en-US" sz="1800" b="1" kern="1200" baseline="0" dirty="0" smtClean="0">
                          <a:solidFill>
                            <a:schemeClr val="lt1"/>
                          </a:solidFill>
                          <a:latin typeface="+mn-lt"/>
                          <a:ea typeface="+mn-ea"/>
                          <a:cs typeface="+mn-cs"/>
                        </a:rPr>
                        <a:t> Government</a:t>
                      </a:r>
                      <a:endParaRPr lang="en-US" dirty="0"/>
                    </a:p>
                  </a:txBody>
                  <a:tcPr/>
                </a:tc>
                <a:tc>
                  <a:txBody>
                    <a:bodyPr/>
                    <a:lstStyle/>
                    <a:p>
                      <a:pPr algn="ctr"/>
                      <a:r>
                        <a:rPr lang="en-US" sz="1800" b="1" kern="1200" dirty="0" smtClean="0">
                          <a:solidFill>
                            <a:schemeClr val="lt1"/>
                          </a:solidFill>
                          <a:latin typeface="+mn-lt"/>
                          <a:ea typeface="+mn-ea"/>
                          <a:cs typeface="+mn-cs"/>
                        </a:rPr>
                        <a:t>Negative Experiences</a:t>
                      </a:r>
                      <a:r>
                        <a:rPr lang="en-US" sz="1800" b="1" kern="1200" baseline="0" dirty="0" smtClean="0">
                          <a:solidFill>
                            <a:schemeClr val="lt1"/>
                          </a:solidFill>
                          <a:latin typeface="+mn-lt"/>
                          <a:ea typeface="+mn-ea"/>
                          <a:cs typeface="+mn-cs"/>
                        </a:rPr>
                        <a:t> with Government</a:t>
                      </a:r>
                      <a:endParaRPr lang="en-US" dirty="0"/>
                    </a:p>
                  </a:txBody>
                  <a:tcPr/>
                </a:tc>
              </a:tr>
              <a:tr h="1470338">
                <a:tc>
                  <a:txBody>
                    <a:bodyPr/>
                    <a:lstStyle/>
                    <a:p>
                      <a:endParaRPr lang="en-US" dirty="0"/>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 Separation of Powers</a:t>
            </a:r>
            <a:endParaRPr lang="en-US" dirty="0"/>
          </a:p>
        </p:txBody>
      </p:sp>
      <p:pic>
        <p:nvPicPr>
          <p:cNvPr id="5" name="Picture 4"/>
          <p:cNvPicPr>
            <a:picLocks noChangeAspect="1"/>
          </p:cNvPicPr>
          <p:nvPr/>
        </p:nvPicPr>
        <p:blipFill>
          <a:blip r:embed="rId2"/>
          <a:stretch>
            <a:fillRect/>
          </a:stretch>
        </p:blipFill>
        <p:spPr>
          <a:xfrm>
            <a:off x="1926554" y="1873250"/>
            <a:ext cx="6935224" cy="4354179"/>
          </a:xfrm>
          <a:prstGeom prst="rect">
            <a:avLst/>
          </a:prstGeom>
        </p:spPr>
      </p:pic>
      <p:graphicFrame>
        <p:nvGraphicFramePr>
          <p:cNvPr id="6" name="Table 5"/>
          <p:cNvGraphicFramePr>
            <a:graphicFrameLocks noGrp="1"/>
          </p:cNvGraphicFramePr>
          <p:nvPr/>
        </p:nvGraphicFramePr>
        <p:xfrm>
          <a:off x="1926554" y="1873251"/>
          <a:ext cx="6935223" cy="4627746"/>
        </p:xfrm>
        <a:graphic>
          <a:graphicData uri="http://schemas.openxmlformats.org/drawingml/2006/table">
            <a:tbl>
              <a:tblPr firstRow="1" bandRow="1">
                <a:tableStyleId>{5C22544A-7EE6-4342-B048-85BDC9FD1C3A}</a:tableStyleId>
              </a:tblPr>
              <a:tblGrid>
                <a:gridCol w="2311741"/>
                <a:gridCol w="2311741"/>
                <a:gridCol w="2311741"/>
              </a:tblGrid>
              <a:tr h="501077">
                <a:tc>
                  <a:txBody>
                    <a:bodyPr/>
                    <a:lstStyle/>
                    <a:p>
                      <a:pPr algn="ctr"/>
                      <a:r>
                        <a:rPr lang="en-US" dirty="0" smtClean="0"/>
                        <a:t>Legislative</a:t>
                      </a:r>
                      <a:endParaRPr lang="en-US" dirty="0"/>
                    </a:p>
                  </a:txBody>
                  <a:tcPr/>
                </a:tc>
                <a:tc>
                  <a:txBody>
                    <a:bodyPr/>
                    <a:lstStyle/>
                    <a:p>
                      <a:pPr algn="ctr"/>
                      <a:r>
                        <a:rPr lang="en-US" dirty="0" smtClean="0"/>
                        <a:t>Executive</a:t>
                      </a:r>
                      <a:endParaRPr lang="en-US" dirty="0"/>
                    </a:p>
                  </a:txBody>
                  <a:tcPr/>
                </a:tc>
                <a:tc>
                  <a:txBody>
                    <a:bodyPr/>
                    <a:lstStyle/>
                    <a:p>
                      <a:pPr algn="ctr"/>
                      <a:r>
                        <a:rPr lang="en-US" dirty="0" smtClean="0"/>
                        <a:t>Judicial</a:t>
                      </a:r>
                      <a:endParaRPr lang="en-US" dirty="0"/>
                    </a:p>
                  </a:txBody>
                  <a:tcPr/>
                </a:tc>
              </a:tr>
              <a:tr h="4126669">
                <a:tc>
                  <a:txBody>
                    <a:bodyPr/>
                    <a:lstStyle/>
                    <a:p>
                      <a:pPr lvl="0"/>
                      <a:r>
                        <a:rPr lang="en-US" sz="2000" kern="1200" dirty="0" smtClean="0">
                          <a:solidFill>
                            <a:schemeClr val="dk1"/>
                          </a:solidFill>
                          <a:latin typeface="+mn-lt"/>
                          <a:ea typeface="+mn-ea"/>
                          <a:cs typeface="+mn-cs"/>
                        </a:rPr>
                        <a:t>- Congress makes laws</a:t>
                      </a:r>
                    </a:p>
                    <a:p>
                      <a:pPr lvl="0"/>
                      <a:endParaRPr lang="en-US" sz="2000" kern="1200" dirty="0" smtClean="0">
                        <a:solidFill>
                          <a:schemeClr val="dk1"/>
                        </a:solidFill>
                        <a:latin typeface="+mn-lt"/>
                        <a:ea typeface="+mn-ea"/>
                        <a:cs typeface="+mn-cs"/>
                      </a:endParaRPr>
                    </a:p>
                    <a:p>
                      <a:pPr lvl="0">
                        <a:buFontTx/>
                        <a:buChar char="-"/>
                      </a:pPr>
                      <a:r>
                        <a:rPr lang="en-US" sz="2000" kern="1200" dirty="0" smtClean="0">
                          <a:solidFill>
                            <a:schemeClr val="dk1"/>
                          </a:solidFill>
                          <a:latin typeface="+mn-lt"/>
                          <a:ea typeface="+mn-ea"/>
                          <a:cs typeface="+mn-cs"/>
                        </a:rPr>
                        <a:t>House of Representatives: 435 members elected every 2 years</a:t>
                      </a:r>
                    </a:p>
                    <a:p>
                      <a:pPr lvl="0">
                        <a:buFontTx/>
                        <a:buChar char="-"/>
                      </a:pPr>
                      <a:endParaRPr lang="en-US" sz="2000" kern="1200" dirty="0" smtClean="0">
                        <a:solidFill>
                          <a:schemeClr val="dk1"/>
                        </a:solidFill>
                        <a:latin typeface="+mn-lt"/>
                        <a:ea typeface="+mn-ea"/>
                        <a:cs typeface="+mn-cs"/>
                      </a:endParaRPr>
                    </a:p>
                    <a:p>
                      <a:pPr lvl="0"/>
                      <a:r>
                        <a:rPr lang="en-US" sz="2000" kern="1200" dirty="0" smtClean="0">
                          <a:solidFill>
                            <a:schemeClr val="dk1"/>
                          </a:solidFill>
                          <a:latin typeface="+mn-lt"/>
                          <a:ea typeface="+mn-ea"/>
                          <a:cs typeface="+mn-cs"/>
                        </a:rPr>
                        <a:t>- Senate: 100 members elected every 6 years</a:t>
                      </a:r>
                    </a:p>
                    <a:p>
                      <a:endParaRPr lang="en-US" dirty="0"/>
                    </a:p>
                  </a:txBody>
                  <a:tcPr/>
                </a:tc>
                <a:tc>
                  <a:txBody>
                    <a:bodyPr/>
                    <a:lstStyle/>
                    <a:p>
                      <a:pPr lvl="0"/>
                      <a:r>
                        <a:rPr lang="en-US" sz="1800" kern="1200" dirty="0" smtClean="0">
                          <a:solidFill>
                            <a:schemeClr val="dk1"/>
                          </a:solidFill>
                          <a:latin typeface="+mn-lt"/>
                          <a:ea typeface="+mn-ea"/>
                          <a:cs typeface="+mn-cs"/>
                        </a:rPr>
                        <a:t>- President enforces the laws</a:t>
                      </a:r>
                    </a:p>
                    <a:p>
                      <a:pPr lvl="1"/>
                      <a:r>
                        <a:rPr lang="en-US" sz="1800" kern="1200" dirty="0" smtClean="0">
                          <a:solidFill>
                            <a:schemeClr val="dk1"/>
                          </a:solidFill>
                          <a:latin typeface="+mn-lt"/>
                          <a:ea typeface="+mn-ea"/>
                          <a:cs typeface="+mn-cs"/>
                        </a:rPr>
                        <a:t>- Serves as commander in chief</a:t>
                      </a:r>
                    </a:p>
                    <a:p>
                      <a:endParaRPr lang="en-US" sz="1800" kern="1200" dirty="0" smtClean="0">
                        <a:solidFill>
                          <a:schemeClr val="dk1"/>
                        </a:solidFill>
                        <a:latin typeface="+mn-lt"/>
                        <a:ea typeface="+mn-ea"/>
                        <a:cs typeface="+mn-cs"/>
                      </a:endParaRPr>
                    </a:p>
                    <a:p>
                      <a:r>
                        <a:rPr lang="en-US" sz="1800" kern="1200" dirty="0" smtClean="0">
                          <a:solidFill>
                            <a:schemeClr val="dk1"/>
                          </a:solidFill>
                          <a:latin typeface="+mn-lt"/>
                          <a:ea typeface="+mn-ea"/>
                          <a:cs typeface="+mn-cs"/>
                        </a:rPr>
                        <a:t>- Elected every 4 years through </a:t>
                      </a:r>
                      <a:r>
                        <a:rPr lang="en-US" sz="1800" b="1" u="sng" kern="1200" dirty="0" smtClean="0">
                          <a:solidFill>
                            <a:schemeClr val="dk1"/>
                          </a:solidFill>
                          <a:latin typeface="+mn-lt"/>
                          <a:ea typeface="+mn-ea"/>
                          <a:cs typeface="+mn-cs"/>
                        </a:rPr>
                        <a:t>Electoral College</a:t>
                      </a:r>
                      <a:r>
                        <a:rPr lang="en-US" dirty="0" smtClean="0"/>
                        <a:t> </a:t>
                      </a:r>
                      <a:endParaRPr lang="en-US" dirty="0"/>
                    </a:p>
                  </a:txBody>
                  <a:tcPr/>
                </a:tc>
                <a:tc>
                  <a:txBody>
                    <a:bodyPr/>
                    <a:lstStyle/>
                    <a:p>
                      <a:pPr lvl="0"/>
                      <a:r>
                        <a:rPr lang="en-US" sz="1800" kern="1200" dirty="0" smtClean="0">
                          <a:solidFill>
                            <a:schemeClr val="dk1"/>
                          </a:solidFill>
                          <a:latin typeface="+mn-lt"/>
                          <a:ea typeface="+mn-ea"/>
                          <a:cs typeface="+mn-cs"/>
                        </a:rPr>
                        <a:t>- Court system interprets the laws</a:t>
                      </a:r>
                    </a:p>
                    <a:p>
                      <a:endParaRPr lang="en-US" sz="1800" kern="1200" dirty="0" smtClean="0">
                        <a:solidFill>
                          <a:schemeClr val="dk1"/>
                        </a:solidFill>
                        <a:latin typeface="+mn-lt"/>
                        <a:ea typeface="+mn-ea"/>
                        <a:cs typeface="+mn-cs"/>
                      </a:endParaRPr>
                    </a:p>
                    <a:p>
                      <a:r>
                        <a:rPr lang="en-US" sz="1800" kern="1200" dirty="0" smtClean="0">
                          <a:solidFill>
                            <a:schemeClr val="dk1"/>
                          </a:solidFill>
                          <a:latin typeface="+mn-lt"/>
                          <a:ea typeface="+mn-ea"/>
                          <a:cs typeface="+mn-cs"/>
                        </a:rPr>
                        <a:t>- President nominates judges with approval by Congress needed</a:t>
                      </a:r>
                      <a:r>
                        <a:rPr lang="en-US" dirty="0" smtClean="0"/>
                        <a:t> </a:t>
                      </a:r>
                      <a:endParaRPr 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75084" y="1757233"/>
            <a:ext cx="4797270" cy="4470196"/>
          </a:xfrm>
          <a:prstGeom prst="rect">
            <a:avLst/>
          </a:prstGeom>
        </p:spPr>
      </p:pic>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III. Checks and Balances</a:t>
            </a:r>
            <a:endParaRPr lang="en-US" dirty="0"/>
          </a:p>
        </p:txBody>
      </p:sp>
      <p:graphicFrame>
        <p:nvGraphicFramePr>
          <p:cNvPr id="6" name="Table 5"/>
          <p:cNvGraphicFramePr>
            <a:graphicFrameLocks noGrp="1"/>
          </p:cNvGraphicFramePr>
          <p:nvPr/>
        </p:nvGraphicFramePr>
        <p:xfrm>
          <a:off x="1926554" y="1757233"/>
          <a:ext cx="6935223" cy="4743763"/>
        </p:xfrm>
        <a:graphic>
          <a:graphicData uri="http://schemas.openxmlformats.org/drawingml/2006/table">
            <a:tbl>
              <a:tblPr firstRow="1" bandRow="1">
                <a:tableStyleId>{5C22544A-7EE6-4342-B048-85BDC9FD1C3A}</a:tableStyleId>
              </a:tblPr>
              <a:tblGrid>
                <a:gridCol w="2311741"/>
                <a:gridCol w="2311741"/>
                <a:gridCol w="2311741"/>
              </a:tblGrid>
              <a:tr h="513639">
                <a:tc>
                  <a:txBody>
                    <a:bodyPr/>
                    <a:lstStyle/>
                    <a:p>
                      <a:pPr algn="ctr"/>
                      <a:r>
                        <a:rPr lang="en-US" dirty="0" smtClean="0"/>
                        <a:t>Legislative</a:t>
                      </a:r>
                      <a:endParaRPr lang="en-US" dirty="0"/>
                    </a:p>
                  </a:txBody>
                  <a:tcPr/>
                </a:tc>
                <a:tc>
                  <a:txBody>
                    <a:bodyPr/>
                    <a:lstStyle/>
                    <a:p>
                      <a:pPr algn="ctr"/>
                      <a:r>
                        <a:rPr lang="en-US" dirty="0" smtClean="0"/>
                        <a:t>Executive</a:t>
                      </a:r>
                      <a:endParaRPr lang="en-US" dirty="0"/>
                    </a:p>
                  </a:txBody>
                  <a:tcPr/>
                </a:tc>
                <a:tc>
                  <a:txBody>
                    <a:bodyPr/>
                    <a:lstStyle/>
                    <a:p>
                      <a:pPr algn="ctr"/>
                      <a:r>
                        <a:rPr lang="en-US" dirty="0" smtClean="0"/>
                        <a:t>Judicial</a:t>
                      </a:r>
                      <a:endParaRPr lang="en-US" dirty="0"/>
                    </a:p>
                  </a:txBody>
                  <a:tcPr/>
                </a:tc>
              </a:tr>
              <a:tr h="4230124">
                <a:tc>
                  <a:txBody>
                    <a:bodyPr/>
                    <a:lstStyle/>
                    <a:p>
                      <a:pPr lvl="0"/>
                      <a:r>
                        <a:rPr lang="en-US" sz="2800" kern="1200" dirty="0" smtClean="0">
                          <a:solidFill>
                            <a:schemeClr val="dk1"/>
                          </a:solidFill>
                          <a:latin typeface="+mn-lt"/>
                          <a:ea typeface="+mn-ea"/>
                          <a:cs typeface="+mn-cs"/>
                        </a:rPr>
                        <a:t>- Can </a:t>
                      </a:r>
                      <a:r>
                        <a:rPr lang="en-US" sz="2800" b="1" u="sng" kern="1200" dirty="0" smtClean="0">
                          <a:solidFill>
                            <a:schemeClr val="dk1"/>
                          </a:solidFill>
                          <a:latin typeface="+mn-lt"/>
                          <a:ea typeface="+mn-ea"/>
                          <a:cs typeface="+mn-cs"/>
                        </a:rPr>
                        <a:t>impeach</a:t>
                      </a:r>
                      <a:r>
                        <a:rPr lang="en-US" sz="2800" kern="1200" dirty="0" smtClean="0">
                          <a:solidFill>
                            <a:schemeClr val="dk1"/>
                          </a:solidFill>
                          <a:latin typeface="+mn-lt"/>
                          <a:ea typeface="+mn-ea"/>
                          <a:cs typeface="+mn-cs"/>
                        </a:rPr>
                        <a:t> and remove the president</a:t>
                      </a:r>
                    </a:p>
                    <a:p>
                      <a:pPr lvl="0"/>
                      <a:endParaRPr lang="en-US" sz="2800" kern="1200" dirty="0" smtClean="0">
                        <a:solidFill>
                          <a:schemeClr val="dk1"/>
                        </a:solidFill>
                        <a:latin typeface="+mn-lt"/>
                        <a:ea typeface="+mn-ea"/>
                        <a:cs typeface="+mn-cs"/>
                      </a:endParaRPr>
                    </a:p>
                    <a:p>
                      <a:pPr lvl="0"/>
                      <a:r>
                        <a:rPr lang="en-US" sz="2800" kern="1200" dirty="0" smtClean="0">
                          <a:solidFill>
                            <a:schemeClr val="dk1"/>
                          </a:solidFill>
                          <a:latin typeface="+mn-lt"/>
                          <a:ea typeface="+mn-ea"/>
                          <a:cs typeface="+mn-cs"/>
                        </a:rPr>
                        <a:t>- Can reject judicial nominees</a:t>
                      </a:r>
                    </a:p>
                    <a:p>
                      <a:endParaRPr lang="en-US" dirty="0"/>
                    </a:p>
                  </a:txBody>
                  <a:tcPr/>
                </a:tc>
                <a:tc>
                  <a:txBody>
                    <a:bodyPr/>
                    <a:lstStyle/>
                    <a:p>
                      <a:pPr lvl="0"/>
                      <a:r>
                        <a:rPr lang="en-US" sz="2800" kern="1200" dirty="0" smtClean="0">
                          <a:solidFill>
                            <a:schemeClr val="dk1"/>
                          </a:solidFill>
                          <a:latin typeface="+mn-lt"/>
                          <a:ea typeface="+mn-ea"/>
                          <a:cs typeface="+mn-cs"/>
                        </a:rPr>
                        <a:t>- Can </a:t>
                      </a:r>
                      <a:r>
                        <a:rPr lang="en-US" sz="2800" b="1" u="sng" kern="1200" dirty="0" smtClean="0">
                          <a:solidFill>
                            <a:schemeClr val="dk1"/>
                          </a:solidFill>
                          <a:latin typeface="+mn-lt"/>
                          <a:ea typeface="+mn-ea"/>
                          <a:cs typeface="+mn-cs"/>
                        </a:rPr>
                        <a:t>veto</a:t>
                      </a:r>
                      <a:r>
                        <a:rPr lang="en-US" sz="2800" kern="1200" dirty="0" smtClean="0">
                          <a:solidFill>
                            <a:schemeClr val="dk1"/>
                          </a:solidFill>
                          <a:latin typeface="+mn-lt"/>
                          <a:ea typeface="+mn-ea"/>
                          <a:cs typeface="+mn-cs"/>
                        </a:rPr>
                        <a:t> laws passed by Congress</a:t>
                      </a:r>
                    </a:p>
                    <a:p>
                      <a:endParaRPr lang="en-US" sz="2800" kern="1200" dirty="0" smtClean="0">
                        <a:solidFill>
                          <a:schemeClr val="dk1"/>
                        </a:solidFill>
                        <a:latin typeface="+mn-lt"/>
                        <a:ea typeface="+mn-ea"/>
                        <a:cs typeface="+mn-cs"/>
                      </a:endParaRPr>
                    </a:p>
                    <a:p>
                      <a:r>
                        <a:rPr lang="en-US" sz="2800" kern="1200" dirty="0" smtClean="0">
                          <a:solidFill>
                            <a:schemeClr val="dk1"/>
                          </a:solidFill>
                          <a:latin typeface="+mn-lt"/>
                          <a:ea typeface="+mn-ea"/>
                          <a:cs typeface="+mn-cs"/>
                        </a:rPr>
                        <a:t>- Nominate judges</a:t>
                      </a:r>
                      <a:r>
                        <a:rPr lang="en-US" sz="2800" dirty="0" smtClean="0"/>
                        <a:t> </a:t>
                      </a:r>
                      <a:endParaRPr lang="en-US" sz="2800" dirty="0"/>
                    </a:p>
                  </a:txBody>
                  <a:tcPr/>
                </a:tc>
                <a:tc>
                  <a:txBody>
                    <a:bodyPr/>
                    <a:lstStyle/>
                    <a:p>
                      <a:pPr lvl="0"/>
                      <a:r>
                        <a:rPr lang="en-US" sz="2800" kern="1200" dirty="0" smtClean="0">
                          <a:solidFill>
                            <a:schemeClr val="dk1"/>
                          </a:solidFill>
                          <a:latin typeface="+mn-lt"/>
                          <a:ea typeface="+mn-ea"/>
                          <a:cs typeface="+mn-cs"/>
                        </a:rPr>
                        <a:t>- Can challenge the constitutionality of both President’s actions and Congress’ laws</a:t>
                      </a:r>
                      <a:r>
                        <a:rPr lang="en-US" sz="2800" dirty="0" smtClean="0"/>
                        <a:t> </a:t>
                      </a:r>
                      <a:endParaRPr lang="en-US" sz="28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84136" y="1797050"/>
            <a:ext cx="3959864" cy="3263900"/>
          </a:xfrm>
          <a:prstGeom prst="rect">
            <a:avLst/>
          </a:prstGeom>
        </p:spPr>
      </p:pic>
      <p:pic>
        <p:nvPicPr>
          <p:cNvPr id="4" name="Picture 3"/>
          <p:cNvPicPr>
            <a:picLocks noChangeAspect="1"/>
          </p:cNvPicPr>
          <p:nvPr/>
        </p:nvPicPr>
        <p:blipFill>
          <a:blip r:embed="rId3"/>
          <a:stretch>
            <a:fillRect/>
          </a:stretch>
        </p:blipFill>
        <p:spPr>
          <a:xfrm>
            <a:off x="1926554" y="1797050"/>
            <a:ext cx="3257583" cy="3263900"/>
          </a:xfrm>
          <a:prstGeom prst="rect">
            <a:avLst/>
          </a:prstGeom>
        </p:spPr>
      </p:pic>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Constitutional Convention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IV. Federalists vs Anti-Federalists</a:t>
            </a:r>
          </a:p>
          <a:p>
            <a:pPr lvl="1"/>
            <a:r>
              <a:rPr lang="en-US" u="sng" dirty="0" smtClean="0"/>
              <a:t>Ratification</a:t>
            </a:r>
            <a:r>
              <a:rPr lang="en-US" dirty="0" smtClean="0"/>
              <a:t> – To give formal approval</a:t>
            </a:r>
          </a:p>
          <a:p>
            <a:pPr lvl="1"/>
            <a:r>
              <a:rPr lang="en-US" dirty="0" smtClean="0"/>
              <a:t>9 of 13 states needed to ratify Constitution</a:t>
            </a:r>
          </a:p>
          <a:p>
            <a:pPr lvl="1"/>
            <a:r>
              <a:rPr lang="en-US" b="1" u="sng" dirty="0" smtClean="0"/>
              <a:t>Federalists</a:t>
            </a:r>
            <a:r>
              <a:rPr lang="en-US" dirty="0" smtClean="0"/>
              <a:t> – Wanted strong central government</a:t>
            </a:r>
          </a:p>
          <a:p>
            <a:pPr lvl="2"/>
            <a:r>
              <a:rPr lang="en-US" dirty="0" smtClean="0"/>
              <a:t>Alexander Hamilton, James Madison, John Jay</a:t>
            </a:r>
          </a:p>
          <a:p>
            <a:pPr lvl="1"/>
            <a:r>
              <a:rPr lang="en-US" b="1" u="sng" dirty="0" smtClean="0"/>
              <a:t>Anti</a:t>
            </a:r>
            <a:r>
              <a:rPr lang="en-US" dirty="0" smtClean="0"/>
              <a:t>-</a:t>
            </a:r>
            <a:r>
              <a:rPr lang="en-US" b="1" u="sng" dirty="0" smtClean="0"/>
              <a:t>Federalists</a:t>
            </a:r>
            <a:r>
              <a:rPr lang="en-US" dirty="0" smtClean="0"/>
              <a:t> – Opposed Constitution, favored individual rights</a:t>
            </a:r>
          </a:p>
          <a:p>
            <a:pPr lvl="2"/>
            <a:r>
              <a:rPr lang="en-US" dirty="0" smtClean="0"/>
              <a:t>George Clinton, Robert Yates, Richard Henry Lee</a:t>
            </a:r>
          </a:p>
          <a:p>
            <a:pPr lvl="1"/>
            <a:r>
              <a:rPr lang="en-US" dirty="0" smtClean="0"/>
              <a:t>Each create their own newspapers to persuade voters</a:t>
            </a:r>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Homework: (written on handout)</a:t>
            </a:r>
            <a:endParaRPr lang="en-US" dirty="0"/>
          </a:p>
        </p:txBody>
      </p:sp>
      <p:sp>
        <p:nvSpPr>
          <p:cNvPr id="3" name="Content Placeholder 2"/>
          <p:cNvSpPr>
            <a:spLocks noGrp="1"/>
          </p:cNvSpPr>
          <p:nvPr>
            <p:ph sz="half" idx="1"/>
          </p:nvPr>
        </p:nvSpPr>
        <p:spPr>
          <a:xfrm>
            <a:off x="1926554" y="1184320"/>
            <a:ext cx="6760245" cy="5338825"/>
          </a:xfrm>
        </p:spPr>
        <p:txBody>
          <a:bodyPr>
            <a:normAutofit/>
          </a:bodyPr>
          <a:lstStyle/>
          <a:p>
            <a:pPr lvl="0"/>
            <a:r>
              <a:rPr lang="en-US" dirty="0" smtClean="0"/>
              <a:t>Homework: Notes on </a:t>
            </a:r>
            <a:r>
              <a:rPr lang="en-US" dirty="0" err="1" smtClean="0"/>
              <a:t>p</a:t>
            </a:r>
            <a:r>
              <a:rPr lang="en-US" dirty="0" smtClean="0"/>
              <a:t>. 186 – 195</a:t>
            </a:r>
          </a:p>
          <a:p>
            <a:pPr lvl="0"/>
            <a:r>
              <a:rPr lang="en-US" dirty="0" smtClean="0"/>
              <a:t>Vocabulary (written on Handout)</a:t>
            </a:r>
          </a:p>
          <a:p>
            <a:pPr lvl="0"/>
            <a:r>
              <a:rPr lang="en-US" dirty="0" smtClean="0"/>
              <a:t>Federalist/Anti-Federalist Paper Reading Annotation and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Federalist vs Anti-Federalist Papers</a:t>
            </a:r>
            <a:endParaRPr lang="en-US" dirty="0"/>
          </a:p>
        </p:txBody>
      </p:sp>
      <p:sp>
        <p:nvSpPr>
          <p:cNvPr id="3" name="Content Placeholder 2"/>
          <p:cNvSpPr>
            <a:spLocks noGrp="1"/>
          </p:cNvSpPr>
          <p:nvPr>
            <p:ph sz="half" idx="1"/>
          </p:nvPr>
        </p:nvSpPr>
        <p:spPr>
          <a:xfrm>
            <a:off x="1883742" y="1600200"/>
            <a:ext cx="7260258" cy="4525963"/>
          </a:xfrm>
        </p:spPr>
        <p:txBody>
          <a:bodyPr>
            <a:normAutofit fontScale="92500" lnSpcReduction="10000"/>
          </a:bodyPr>
          <a:lstStyle/>
          <a:p>
            <a:pPr>
              <a:buNone/>
            </a:pPr>
            <a:r>
              <a:rPr lang="en-US" dirty="0" smtClean="0"/>
              <a:t>Directions:</a:t>
            </a:r>
          </a:p>
          <a:p>
            <a:pPr lvl="1">
              <a:buNone/>
            </a:pPr>
            <a:r>
              <a:rPr lang="en-US" dirty="0" smtClean="0"/>
              <a:t>(1) Read the </a:t>
            </a:r>
            <a:r>
              <a:rPr lang="en-US" dirty="0" err="1" smtClean="0"/>
              <a:t>document(s</a:t>
            </a:r>
            <a:r>
              <a:rPr lang="en-US" dirty="0" smtClean="0"/>
              <a:t>) and annotate the document</a:t>
            </a:r>
          </a:p>
          <a:p>
            <a:pPr lvl="2"/>
            <a:r>
              <a:rPr lang="en-US" dirty="0" smtClean="0"/>
              <a:t>Underline the reasons they give for supporting / opposing ratification</a:t>
            </a:r>
          </a:p>
          <a:p>
            <a:pPr lvl="2"/>
            <a:r>
              <a:rPr lang="en-US" dirty="0" smtClean="0"/>
              <a:t>Sum up the major idea of each section in the margins</a:t>
            </a:r>
          </a:p>
          <a:p>
            <a:pPr lvl="2"/>
            <a:r>
              <a:rPr lang="en-US" dirty="0" smtClean="0"/>
              <a:t>Circle key vocabulary terms</a:t>
            </a:r>
          </a:p>
          <a:p>
            <a:pPr lvl="1">
              <a:buNone/>
            </a:pPr>
            <a:r>
              <a:rPr lang="en-US" dirty="0" smtClean="0"/>
              <a:t>(2 Answer the questions using information from the documents</a:t>
            </a:r>
          </a:p>
          <a:p>
            <a:pPr>
              <a:buNone/>
            </a:pPr>
            <a:endParaRPr lang="en-US" b="1" u="sng" dirty="0" smtClean="0"/>
          </a:p>
          <a:p>
            <a:pPr>
              <a:buNone/>
            </a:pPr>
            <a:r>
              <a:rPr lang="en-US" b="1" dirty="0" smtClean="0"/>
              <a:t>*What you don’t finish in class you need to finish for homework. We will be using these documents first thing tomorrow.</a:t>
            </a:r>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Warm-Up: Federalist vs Anti-Federalist Papers</a:t>
            </a:r>
            <a:endParaRPr lang="en-US" dirty="0"/>
          </a:p>
        </p:txBody>
      </p:sp>
      <p:sp>
        <p:nvSpPr>
          <p:cNvPr id="3" name="Content Placeholder 2"/>
          <p:cNvSpPr>
            <a:spLocks noGrp="1"/>
          </p:cNvSpPr>
          <p:nvPr>
            <p:ph sz="half" idx="1"/>
          </p:nvPr>
        </p:nvSpPr>
        <p:spPr>
          <a:xfrm>
            <a:off x="1883742" y="1600200"/>
            <a:ext cx="7260258" cy="4525963"/>
          </a:xfrm>
        </p:spPr>
        <p:txBody>
          <a:bodyPr>
            <a:normAutofit fontScale="77500" lnSpcReduction="20000"/>
          </a:bodyPr>
          <a:lstStyle/>
          <a:p>
            <a:pPr>
              <a:buNone/>
            </a:pPr>
            <a:r>
              <a:rPr lang="en-US" dirty="0" smtClean="0"/>
              <a:t>Move into your group based on your reading: Federalists (wants strong central government) or Anti-Federalists (opposed to strong central government)</a:t>
            </a:r>
          </a:p>
          <a:p>
            <a:pPr>
              <a:buNone/>
            </a:pPr>
            <a:endParaRPr lang="en-US" dirty="0" smtClean="0"/>
          </a:p>
          <a:p>
            <a:pPr>
              <a:buNone/>
            </a:pPr>
            <a:r>
              <a:rPr lang="en-US" u="sng" dirty="0" smtClean="0"/>
              <a:t>Text Analysis Protocol</a:t>
            </a:r>
            <a:endParaRPr lang="en-US" dirty="0" smtClean="0"/>
          </a:p>
          <a:p>
            <a:pPr lvl="0"/>
            <a:r>
              <a:rPr lang="en-US" dirty="0" smtClean="0"/>
              <a:t>Each person shares the name of their document and summarizes the key message of the document</a:t>
            </a:r>
          </a:p>
          <a:p>
            <a:pPr>
              <a:buNone/>
            </a:pPr>
            <a:r>
              <a:rPr lang="en-US" i="1" dirty="0" smtClean="0"/>
              <a:t> </a:t>
            </a:r>
            <a:endParaRPr lang="en-US" dirty="0" smtClean="0"/>
          </a:p>
          <a:p>
            <a:pPr lvl="0"/>
            <a:r>
              <a:rPr lang="en-US" dirty="0" smtClean="0"/>
              <a:t>On chart paper: identify and explain the major arguments presented by you group in support of or opposition to the Constitution</a:t>
            </a:r>
          </a:p>
          <a:p>
            <a:pPr>
              <a:buNone/>
            </a:pPr>
            <a:endParaRPr lang="en-US" dirty="0" smtClean="0"/>
          </a:p>
          <a:p>
            <a:pPr lvl="0"/>
            <a:r>
              <a:rPr lang="en-US" dirty="0" smtClean="0"/>
              <a:t>Make sure you define key terms needed to understand the arguments (ex: faction)</a:t>
            </a:r>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Federalist vs Anti-Federalist Papers</a:t>
            </a:r>
            <a:endParaRPr lang="en-US" dirty="0"/>
          </a:p>
        </p:txBody>
      </p:sp>
      <p:sp>
        <p:nvSpPr>
          <p:cNvPr id="3" name="Content Placeholder 2"/>
          <p:cNvSpPr>
            <a:spLocks noGrp="1"/>
          </p:cNvSpPr>
          <p:nvPr>
            <p:ph sz="half" idx="1"/>
          </p:nvPr>
        </p:nvSpPr>
        <p:spPr>
          <a:xfrm>
            <a:off x="1883742" y="1600200"/>
            <a:ext cx="7260258" cy="4525963"/>
          </a:xfrm>
        </p:spPr>
        <p:txBody>
          <a:bodyPr>
            <a:normAutofit lnSpcReduction="10000"/>
          </a:bodyPr>
          <a:lstStyle/>
          <a:p>
            <a:pPr marL="514350" indent="-514350">
              <a:buAutoNum type="arabicParenBoth"/>
            </a:pPr>
            <a:r>
              <a:rPr lang="en-US" dirty="0" smtClean="0"/>
              <a:t>Each group picks 2-3 people to present their arguments</a:t>
            </a:r>
          </a:p>
          <a:p>
            <a:pPr marL="514350" indent="-514350">
              <a:buNone/>
            </a:pPr>
            <a:endParaRPr lang="en-US" dirty="0" smtClean="0"/>
          </a:p>
          <a:p>
            <a:pPr marL="514350" indent="-514350">
              <a:buAutoNum type="arabicParenBoth"/>
            </a:pPr>
            <a:r>
              <a:rPr lang="en-US" dirty="0" smtClean="0"/>
              <a:t>While each group is presenting write down their main arguments on the top of your handout</a:t>
            </a:r>
          </a:p>
          <a:p>
            <a:pPr marL="514350" indent="-514350">
              <a:buNone/>
            </a:pPr>
            <a:endParaRPr lang="en-US" dirty="0" smtClean="0"/>
          </a:p>
          <a:p>
            <a:pPr marL="514350" indent="-514350">
              <a:buAutoNum type="arabicParenBoth"/>
            </a:pPr>
            <a:r>
              <a:rPr lang="en-US" dirty="0" smtClean="0"/>
              <a:t>After the presentations, independently answer the questions at the bottom of the page</a:t>
            </a:r>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a:bodyPr>
          <a:lstStyle/>
          <a:p>
            <a:r>
              <a:rPr lang="en-US" dirty="0" smtClean="0"/>
              <a:t>Warm-Up: The Bill of Rights</a:t>
            </a:r>
            <a:endParaRPr lang="en-US" dirty="0"/>
          </a:p>
        </p:txBody>
      </p:sp>
      <p:sp>
        <p:nvSpPr>
          <p:cNvPr id="3" name="Content Placeholder 2"/>
          <p:cNvSpPr>
            <a:spLocks noGrp="1"/>
          </p:cNvSpPr>
          <p:nvPr>
            <p:ph sz="half" idx="1"/>
          </p:nvPr>
        </p:nvSpPr>
        <p:spPr>
          <a:xfrm>
            <a:off x="1883742" y="1600200"/>
            <a:ext cx="7260258" cy="4525963"/>
          </a:xfrm>
        </p:spPr>
        <p:txBody>
          <a:bodyPr>
            <a:normAutofit/>
          </a:bodyPr>
          <a:lstStyle/>
          <a:p>
            <a:pPr>
              <a:buNone/>
            </a:pPr>
            <a:r>
              <a:rPr lang="en-US" dirty="0" smtClean="0"/>
              <a:t>(1) Finish your questions from the Federalist Activity</a:t>
            </a:r>
          </a:p>
          <a:p>
            <a:pPr>
              <a:buNone/>
            </a:pPr>
            <a:endParaRPr lang="en-US" dirty="0" smtClean="0"/>
          </a:p>
          <a:p>
            <a:pPr>
              <a:buNone/>
            </a:pPr>
            <a:r>
              <a:rPr lang="en-US" dirty="0" smtClean="0"/>
              <a:t>(2) Complete your Bill of Rights Worksheet by identifying which Amendment (I – X) is being described in the situation</a:t>
            </a:r>
          </a:p>
          <a:p>
            <a:pPr>
              <a:buNone/>
            </a:pPr>
            <a:endParaRPr lang="en-US" dirty="0" smtClean="0"/>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a:bodyPr>
          <a:lstStyle/>
          <a:p>
            <a:r>
              <a:rPr lang="en-US" dirty="0" smtClean="0"/>
              <a:t>Notes: Federalism</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 Objective: </a:t>
            </a:r>
            <a:r>
              <a:rPr lang="en-US" u="sng" dirty="0" smtClean="0"/>
              <a:t>Unit 3 Lesson 4</a:t>
            </a:r>
            <a:r>
              <a:rPr lang="en-US" dirty="0" smtClean="0"/>
              <a:t> SWBAT judge if ideas of federalism as found in the Constitution sufficiently balanced power between the central and state governments.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44700" y="558800"/>
            <a:ext cx="7099300" cy="5740400"/>
          </a:xfrm>
          <a:prstGeom prst="rect">
            <a:avLst/>
          </a:prstGeom>
        </p:spPr>
      </p:pic>
      <p:sp>
        <p:nvSpPr>
          <p:cNvPr id="2" name="Title 1"/>
          <p:cNvSpPr>
            <a:spLocks noGrp="1"/>
          </p:cNvSpPr>
          <p:nvPr>
            <p:ph type="title"/>
          </p:nvPr>
        </p:nvSpPr>
        <p:spPr>
          <a:xfrm>
            <a:off x="1926554" y="274638"/>
            <a:ext cx="7217446" cy="1143000"/>
          </a:xfrm>
        </p:spPr>
        <p:txBody>
          <a:bodyPr>
            <a:normAutofit/>
          </a:bodyPr>
          <a:lstStyle/>
          <a:p>
            <a:r>
              <a:rPr lang="en-US" dirty="0" smtClean="0"/>
              <a:t>Notes: Federalism</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 Roots of the Federal System</a:t>
            </a:r>
          </a:p>
          <a:p>
            <a:pPr lvl="1">
              <a:buNone/>
            </a:pPr>
            <a:r>
              <a:rPr lang="en-US" b="1" dirty="0" smtClean="0"/>
              <a:t>a. </a:t>
            </a:r>
            <a:r>
              <a:rPr lang="en-US" b="1" u="sng" dirty="0" smtClean="0"/>
              <a:t>Federalism</a:t>
            </a:r>
            <a:r>
              <a:rPr lang="en-US" dirty="0" smtClean="0"/>
              <a:t> – A political system in which power is divided and shared between the central government and the states. </a:t>
            </a:r>
          </a:p>
          <a:p>
            <a:pPr lvl="1">
              <a:buNone/>
            </a:pPr>
            <a:r>
              <a:rPr lang="en-US" dirty="0" err="1" smtClean="0"/>
              <a:t>b</a:t>
            </a:r>
            <a:r>
              <a:rPr lang="en-US" dirty="0" smtClean="0"/>
              <a:t>. Anti-federalists agree to support Constitution with Bill of Rights</a:t>
            </a:r>
          </a:p>
          <a:p>
            <a:pPr marL="1428750" lvl="2" indent="-514350">
              <a:buAutoNum type="romanLcPeriod"/>
            </a:pPr>
            <a:r>
              <a:rPr lang="en-US" dirty="0" smtClean="0"/>
              <a:t>Also want more power given to states </a:t>
            </a:r>
          </a:p>
          <a:p>
            <a:pPr marL="971550" lvl="1" indent="-514350">
              <a:buNone/>
            </a:pPr>
            <a:r>
              <a:rPr lang="en-US" dirty="0" err="1" smtClean="0"/>
              <a:t>c</a:t>
            </a:r>
            <a:r>
              <a:rPr lang="en-US" dirty="0" smtClean="0"/>
              <a:t>. Prevention of tyranny</a:t>
            </a:r>
          </a:p>
          <a:p>
            <a:pPr lvl="1">
              <a:buNone/>
            </a:pPr>
            <a:r>
              <a:rPr lang="en-US" dirty="0" err="1" smtClean="0"/>
              <a:t>d</a:t>
            </a:r>
            <a:r>
              <a:rPr lang="en-US" dirty="0" smtClean="0"/>
              <a:t>. Attempt to increase participation by the people</a:t>
            </a:r>
          </a:p>
          <a:p>
            <a:pPr lvl="1">
              <a:buNone/>
            </a:pPr>
            <a:r>
              <a:rPr lang="en-US" dirty="0" err="1" smtClean="0"/>
              <a:t>e</a:t>
            </a:r>
            <a:r>
              <a:rPr lang="en-US" dirty="0" smtClean="0"/>
              <a:t>. Use states as “testing grounds” for federal policies</a:t>
            </a:r>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Articles of Confederation</a:t>
            </a:r>
            <a:endParaRPr lang="en-US" dirty="0"/>
          </a:p>
        </p:txBody>
      </p:sp>
      <p:sp>
        <p:nvSpPr>
          <p:cNvPr id="3" name="Content Placeholder 2"/>
          <p:cNvSpPr>
            <a:spLocks noGrp="1"/>
          </p:cNvSpPr>
          <p:nvPr>
            <p:ph sz="half" idx="1"/>
          </p:nvPr>
        </p:nvSpPr>
        <p:spPr>
          <a:xfrm>
            <a:off x="1926554" y="1184320"/>
            <a:ext cx="6760245" cy="4525963"/>
          </a:xfrm>
        </p:spPr>
        <p:txBody>
          <a:bodyPr>
            <a:normAutofit/>
          </a:bodyPr>
          <a:lstStyle/>
          <a:p>
            <a:pPr marL="571500" lvl="0" indent="-571500">
              <a:buAutoNum type="romanUcPeriod"/>
            </a:pPr>
            <a:r>
              <a:rPr lang="en-US" dirty="0" smtClean="0"/>
              <a:t>Objective: (Copy under warm-up chart) </a:t>
            </a:r>
          </a:p>
          <a:p>
            <a:pPr marL="571500" lvl="0" indent="-571500">
              <a:buNone/>
            </a:pPr>
            <a:r>
              <a:rPr lang="en-US" dirty="0" smtClean="0"/>
              <a:t>	</a:t>
            </a:r>
            <a:r>
              <a:rPr lang="en-US" u="sng" dirty="0" smtClean="0"/>
              <a:t>Unit 3 Lesson 1</a:t>
            </a:r>
            <a:r>
              <a:rPr lang="en-US" dirty="0" smtClean="0"/>
              <a:t> - SWBAT evaluate the strengths and weaknesses of the Articles of Confederation and analyze why this government proved insufficient to meet the needs of the American people.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26554" y="698500"/>
            <a:ext cx="7217446" cy="5461000"/>
          </a:xfrm>
          <a:prstGeom prst="rect">
            <a:avLst/>
          </a:prstGeom>
        </p:spPr>
      </p:pic>
      <p:sp>
        <p:nvSpPr>
          <p:cNvPr id="2" name="Title 1"/>
          <p:cNvSpPr>
            <a:spLocks noGrp="1"/>
          </p:cNvSpPr>
          <p:nvPr>
            <p:ph type="title"/>
          </p:nvPr>
        </p:nvSpPr>
        <p:spPr>
          <a:xfrm>
            <a:off x="1926554" y="274638"/>
            <a:ext cx="7217446" cy="1143000"/>
          </a:xfrm>
        </p:spPr>
        <p:txBody>
          <a:bodyPr>
            <a:normAutofit/>
          </a:bodyPr>
          <a:lstStyle/>
          <a:p>
            <a:r>
              <a:rPr lang="en-US" dirty="0" smtClean="0"/>
              <a:t>Notes: Federalism</a:t>
            </a:r>
            <a:endParaRPr lang="en-US" dirty="0"/>
          </a:p>
        </p:txBody>
      </p:sp>
      <p:sp>
        <p:nvSpPr>
          <p:cNvPr id="3" name="Content Placeholder 2"/>
          <p:cNvSpPr>
            <a:spLocks noGrp="1"/>
          </p:cNvSpPr>
          <p:nvPr>
            <p:ph sz="half" idx="1"/>
          </p:nvPr>
        </p:nvSpPr>
        <p:spPr>
          <a:xfrm>
            <a:off x="1926554" y="1184320"/>
            <a:ext cx="7217446" cy="4525963"/>
          </a:xfrm>
        </p:spPr>
        <p:txBody>
          <a:bodyPr>
            <a:normAutofit lnSpcReduction="10000"/>
          </a:bodyPr>
          <a:lstStyle/>
          <a:p>
            <a:pPr lvl="0">
              <a:buNone/>
            </a:pPr>
            <a:r>
              <a:rPr lang="en-US" dirty="0" smtClean="0"/>
              <a:t>III. Division of Power</a:t>
            </a:r>
          </a:p>
          <a:p>
            <a:pPr lvl="1">
              <a:buNone/>
            </a:pPr>
            <a:r>
              <a:rPr lang="en-US" dirty="0" smtClean="0"/>
              <a:t>a. Exclusive powers – Belong to states OR central govt.</a:t>
            </a:r>
          </a:p>
          <a:p>
            <a:pPr lvl="1">
              <a:buNone/>
            </a:pPr>
            <a:r>
              <a:rPr lang="en-US" dirty="0" err="1" smtClean="0"/>
              <a:t>b</a:t>
            </a:r>
            <a:r>
              <a:rPr lang="en-US" dirty="0" smtClean="0"/>
              <a:t>. Concurrent powers – Shared by both</a:t>
            </a:r>
          </a:p>
          <a:p>
            <a:pPr lvl="1">
              <a:buNone/>
            </a:pPr>
            <a:r>
              <a:rPr lang="en-US" dirty="0" err="1" smtClean="0"/>
              <a:t>c</a:t>
            </a:r>
            <a:r>
              <a:rPr lang="en-US" dirty="0" smtClean="0"/>
              <a:t>. Denied powers – Specific powers prohibited</a:t>
            </a:r>
          </a:p>
          <a:p>
            <a:pPr lvl="1">
              <a:buNone/>
            </a:pPr>
            <a:r>
              <a:rPr lang="en-US" dirty="0" err="1" smtClean="0"/>
              <a:t>d</a:t>
            </a:r>
            <a:r>
              <a:rPr lang="en-US" dirty="0" smtClean="0"/>
              <a:t>. Enumerated powers – found in Article I, Section 8 of Constitution </a:t>
            </a:r>
          </a:p>
          <a:p>
            <a:pPr lvl="1">
              <a:buNone/>
            </a:pPr>
            <a:r>
              <a:rPr lang="en-US" dirty="0" err="1" smtClean="0"/>
              <a:t>e</a:t>
            </a:r>
            <a:r>
              <a:rPr lang="en-US" dirty="0" smtClean="0"/>
              <a:t>. Implied powers: </a:t>
            </a:r>
          </a:p>
          <a:p>
            <a:pPr lvl="2">
              <a:buNone/>
            </a:pPr>
            <a:r>
              <a:rPr lang="en-US" dirty="0" err="1" smtClean="0"/>
              <a:t>i</a:t>
            </a:r>
            <a:r>
              <a:rPr lang="en-US" dirty="0" smtClean="0"/>
              <a:t>. Central govt. has authority to make all laws </a:t>
            </a:r>
            <a:r>
              <a:rPr lang="en-US" u="sng" dirty="0" smtClean="0"/>
              <a:t>necessary and proper</a:t>
            </a:r>
            <a:endParaRPr lang="en-US" dirty="0" smtClean="0"/>
          </a:p>
          <a:p>
            <a:pPr lvl="3"/>
            <a:r>
              <a:rPr lang="en-US" dirty="0" smtClean="0"/>
              <a:t>Found in the </a:t>
            </a:r>
            <a:r>
              <a:rPr lang="en-US" u="sng" dirty="0" smtClean="0"/>
              <a:t>Elastic Clause</a:t>
            </a:r>
            <a:endParaRPr lang="en-US" dirty="0" smtClean="0"/>
          </a:p>
          <a:p>
            <a:pPr lvl="2">
              <a:buNone/>
            </a:pPr>
            <a:r>
              <a:rPr lang="en-US" dirty="0" err="1" smtClean="0"/>
              <a:t>i</a:t>
            </a:r>
            <a:r>
              <a:rPr lang="en-US" dirty="0" smtClean="0"/>
              <a:t>. State </a:t>
            </a:r>
            <a:r>
              <a:rPr lang="en-US" dirty="0" err="1" smtClean="0"/>
              <a:t>govts</a:t>
            </a:r>
            <a:r>
              <a:rPr lang="en-US" dirty="0" smtClean="0"/>
              <a:t>. Derive power from Amendment 10</a:t>
            </a:r>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a:bodyPr>
          <a:lstStyle/>
          <a:p>
            <a:r>
              <a:rPr lang="en-US" dirty="0" smtClean="0"/>
              <a:t>Evolution of Federalism</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a:buNone/>
            </a:pPr>
            <a:r>
              <a:rPr lang="en-US" b="1" dirty="0" smtClean="0"/>
              <a:t>States --------------------------------------------National</a:t>
            </a:r>
            <a:endParaRPr lang="en-US"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Research each of the 14 influences (documents, events, groups, and individuals) on federalism listed below and use your findings to fill in right side of the chart. Then place the influence on the “tug of war” seen above.</a:t>
            </a:r>
          </a:p>
          <a:p>
            <a:pPr>
              <a:buNone/>
            </a:pPr>
            <a:endParaRPr lang="en-US" b="1" u="sng" dirty="0"/>
          </a:p>
        </p:txBody>
      </p:sp>
      <p:pic>
        <p:nvPicPr>
          <p:cNvPr id="4" name="Picture 3"/>
          <p:cNvPicPr>
            <a:picLocks noChangeAspect="1"/>
          </p:cNvPicPr>
          <p:nvPr/>
        </p:nvPicPr>
        <p:blipFill>
          <a:blip r:embed="rId2"/>
          <a:stretch>
            <a:fillRect/>
          </a:stretch>
        </p:blipFill>
        <p:spPr>
          <a:xfrm>
            <a:off x="2805994" y="2137833"/>
            <a:ext cx="4914900" cy="1192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a:bodyPr>
          <a:lstStyle/>
          <a:p>
            <a:r>
              <a:rPr lang="en-US" dirty="0" smtClean="0"/>
              <a:t>Warm-Up: Mini-Quiz</a:t>
            </a:r>
            <a:endParaRPr lang="en-US" dirty="0"/>
          </a:p>
        </p:txBody>
      </p:sp>
      <p:sp>
        <p:nvSpPr>
          <p:cNvPr id="3" name="Content Placeholder 2"/>
          <p:cNvSpPr>
            <a:spLocks noGrp="1"/>
          </p:cNvSpPr>
          <p:nvPr>
            <p:ph sz="half" idx="1"/>
          </p:nvPr>
        </p:nvSpPr>
        <p:spPr>
          <a:xfrm>
            <a:off x="1883742" y="1600200"/>
            <a:ext cx="7260258" cy="4525963"/>
          </a:xfrm>
        </p:spPr>
        <p:txBody>
          <a:bodyPr>
            <a:normAutofit/>
          </a:bodyPr>
          <a:lstStyle/>
          <a:p>
            <a:pPr marL="514350" indent="-514350">
              <a:buAutoNum type="arabicParenBoth"/>
            </a:pPr>
            <a:r>
              <a:rPr lang="en-US" dirty="0" smtClean="0"/>
              <a:t>Answer the questions independently (7 min)</a:t>
            </a:r>
          </a:p>
          <a:p>
            <a:pPr marL="514350" indent="-514350">
              <a:buAutoNum type="arabicParenBoth"/>
            </a:pPr>
            <a:r>
              <a:rPr lang="en-US" dirty="0" smtClean="0"/>
              <a:t>We will review the answers as a class</a:t>
            </a:r>
          </a:p>
          <a:p>
            <a:pPr>
              <a:buNone/>
            </a:pPr>
            <a:endParaRPr lang="en-US" dirty="0" smtClean="0"/>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The Washington Presidency</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endParaRPr lang="en-US" dirty="0" smtClean="0"/>
          </a:p>
          <a:p>
            <a:pPr lvl="0">
              <a:buNone/>
            </a:pPr>
            <a:r>
              <a:rPr lang="en-US" dirty="0" smtClean="0"/>
              <a:t>I. Objective: </a:t>
            </a:r>
            <a:r>
              <a:rPr lang="en-US" u="sng" dirty="0" smtClean="0"/>
              <a:t>Unit 3 Lesson 4a</a:t>
            </a:r>
            <a:r>
              <a:rPr lang="en-US" dirty="0" smtClean="0"/>
              <a:t> - SWBAT evaluate the impact of the Washington and Adams presidencies on the stability of America’s national government.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The Washington Presidency</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endParaRPr lang="en-US" dirty="0" smtClean="0"/>
          </a:p>
          <a:p>
            <a:pPr lvl="0">
              <a:buNone/>
            </a:pPr>
            <a:r>
              <a:rPr lang="en-US" dirty="0" smtClean="0"/>
              <a:t>II. Washington and the “Unwritten” Constitution</a:t>
            </a:r>
          </a:p>
          <a:p>
            <a:pPr marL="914400" lvl="1" indent="-457200">
              <a:buAutoNum type="alphaLcPeriod"/>
            </a:pPr>
            <a:r>
              <a:rPr lang="en-US" b="1" u="sng" dirty="0" smtClean="0"/>
              <a:t>The Cabinet</a:t>
            </a:r>
            <a:r>
              <a:rPr lang="en-US" dirty="0" smtClean="0"/>
              <a:t> – Heads of government departments</a:t>
            </a:r>
          </a:p>
          <a:p>
            <a:pPr marL="914400" lvl="1" indent="-457200">
              <a:buAutoNum type="alphaLcPeriod"/>
            </a:pPr>
            <a:r>
              <a:rPr lang="en-US" b="1" u="sng" dirty="0" smtClean="0"/>
              <a:t>Judiciary Act of 1789</a:t>
            </a:r>
            <a:r>
              <a:rPr lang="en-US" dirty="0" smtClean="0"/>
              <a:t> – Establishes </a:t>
            </a:r>
            <a:r>
              <a:rPr lang="en-US" b="1" u="sng" dirty="0" smtClean="0"/>
              <a:t>Supreme Court</a:t>
            </a:r>
            <a:endParaRPr lang="en-US" dirty="0" smtClean="0"/>
          </a:p>
          <a:p>
            <a:pPr marL="914400" lvl="1" indent="-457200">
              <a:buAutoNum type="alphaLcPeriod"/>
            </a:pPr>
            <a:r>
              <a:rPr lang="en-US" b="1" u="sng" dirty="0" smtClean="0"/>
              <a:t>Assumption</a:t>
            </a:r>
            <a:r>
              <a:rPr lang="en-US" dirty="0" smtClean="0"/>
              <a:t> – The central government assumes state debt</a:t>
            </a:r>
          </a:p>
          <a:p>
            <a:pPr marL="1371600" lvl="2" indent="-514350">
              <a:buAutoNum type="romanLcPeriod"/>
            </a:pPr>
            <a:r>
              <a:rPr lang="en-US" b="1" u="sng" dirty="0" smtClean="0"/>
              <a:t>Excises</a:t>
            </a:r>
            <a:r>
              <a:rPr lang="en-US" dirty="0" smtClean="0"/>
              <a:t> – taxes on certain goods</a:t>
            </a:r>
          </a:p>
          <a:p>
            <a:pPr marL="971550" lvl="1" indent="-514350">
              <a:buAutoNum type="alphaLcPeriod"/>
            </a:pPr>
            <a:r>
              <a:rPr lang="en-US" dirty="0" smtClean="0"/>
              <a:t>Hamilton starts </a:t>
            </a:r>
            <a:r>
              <a:rPr lang="en-US" b="1" u="sng" dirty="0" smtClean="0"/>
              <a:t>National Bank</a:t>
            </a:r>
            <a:r>
              <a:rPr lang="en-US" dirty="0" smtClean="0"/>
              <a:t> in 1791</a:t>
            </a:r>
          </a:p>
          <a:p>
            <a:pPr lvl="0">
              <a:buNone/>
            </a:pPr>
            <a:endParaRPr lang="en-US" dirty="0"/>
          </a:p>
        </p:txBody>
      </p:sp>
      <p:pic>
        <p:nvPicPr>
          <p:cNvPr id="4" name="Picture 3"/>
          <p:cNvPicPr>
            <a:picLocks noChangeAspect="1"/>
          </p:cNvPicPr>
          <p:nvPr/>
        </p:nvPicPr>
        <p:blipFill>
          <a:blip r:embed="rId2"/>
          <a:stretch>
            <a:fillRect/>
          </a:stretch>
        </p:blipFill>
        <p:spPr>
          <a:xfrm>
            <a:off x="1926553" y="5207001"/>
            <a:ext cx="2095113" cy="1651000"/>
          </a:xfrm>
          <a:prstGeom prst="rect">
            <a:avLst/>
          </a:prstGeom>
        </p:spPr>
      </p:pic>
      <p:pic>
        <p:nvPicPr>
          <p:cNvPr id="5" name="Picture 4"/>
          <p:cNvPicPr>
            <a:picLocks noChangeAspect="1"/>
          </p:cNvPicPr>
          <p:nvPr/>
        </p:nvPicPr>
        <p:blipFill>
          <a:blip r:embed="rId3"/>
          <a:stretch>
            <a:fillRect/>
          </a:stretch>
        </p:blipFill>
        <p:spPr>
          <a:xfrm>
            <a:off x="6505223" y="5207001"/>
            <a:ext cx="2638778" cy="1645355"/>
          </a:xfrm>
          <a:prstGeom prst="rect">
            <a:avLst/>
          </a:prstGeom>
        </p:spPr>
      </p:pic>
      <p:pic>
        <p:nvPicPr>
          <p:cNvPr id="6" name="Picture 5"/>
          <p:cNvPicPr>
            <a:picLocks noChangeAspect="1"/>
          </p:cNvPicPr>
          <p:nvPr/>
        </p:nvPicPr>
        <p:blipFill>
          <a:blip r:embed="rId4"/>
          <a:stretch>
            <a:fillRect/>
          </a:stretch>
        </p:blipFill>
        <p:spPr>
          <a:xfrm>
            <a:off x="4021665" y="5207000"/>
            <a:ext cx="2483557" cy="1645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09889" y="274638"/>
            <a:ext cx="7634111" cy="1143000"/>
          </a:xfrm>
        </p:spPr>
        <p:txBody>
          <a:bodyPr>
            <a:normAutofit fontScale="90000"/>
          </a:bodyPr>
          <a:lstStyle/>
          <a:p>
            <a:r>
              <a:rPr lang="en-US" dirty="0" smtClean="0"/>
              <a:t>Notes: The Washington Presidency</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III. Bank Controversy leads to Formation of Political Parties</a:t>
            </a:r>
          </a:p>
          <a:p>
            <a:pPr lvl="0">
              <a:buNone/>
            </a:pPr>
            <a:r>
              <a:rPr lang="en-US" dirty="0" smtClean="0"/>
              <a:t>	a. </a:t>
            </a:r>
            <a:r>
              <a:rPr lang="en-US" b="1" u="sng" dirty="0" smtClean="0"/>
              <a:t>Strict Constructionists</a:t>
            </a:r>
            <a:r>
              <a:rPr lang="en-US" dirty="0" smtClean="0"/>
              <a:t> (Jeffersonian Republicans)</a:t>
            </a:r>
          </a:p>
          <a:p>
            <a:pPr lvl="0">
              <a:buNone/>
            </a:pPr>
            <a:r>
              <a:rPr lang="en-US" dirty="0" smtClean="0"/>
              <a:t>			</a:t>
            </a:r>
            <a:r>
              <a:rPr lang="en-US" sz="1800" dirty="0" err="1" smtClean="0"/>
              <a:t>i</a:t>
            </a:r>
            <a:r>
              <a:rPr lang="en-US" sz="1800" dirty="0" smtClean="0"/>
              <a:t>. Limit govt. to powers in Constitution</a:t>
            </a:r>
          </a:p>
          <a:p>
            <a:pPr lvl="0">
              <a:buNone/>
            </a:pPr>
            <a:r>
              <a:rPr lang="en-US" sz="2400" b="1" dirty="0" smtClean="0"/>
              <a:t>	</a:t>
            </a:r>
            <a:r>
              <a:rPr lang="en-US" sz="2400" b="1" dirty="0" err="1" smtClean="0"/>
              <a:t>b</a:t>
            </a:r>
            <a:r>
              <a:rPr lang="en-US" sz="2400" b="1" dirty="0" smtClean="0"/>
              <a:t>. </a:t>
            </a:r>
            <a:r>
              <a:rPr lang="en-US" sz="2400" b="1" u="sng" dirty="0" smtClean="0"/>
              <a:t>Loose Constructionists</a:t>
            </a:r>
            <a:r>
              <a:rPr lang="en-US" sz="2400" dirty="0" smtClean="0"/>
              <a:t> (Hamiltonian Federalists)</a:t>
            </a:r>
          </a:p>
          <a:p>
            <a:pPr lvl="0">
              <a:buNone/>
            </a:pPr>
            <a:r>
              <a:rPr lang="en-US" dirty="0" smtClean="0"/>
              <a:t>			</a:t>
            </a:r>
            <a:r>
              <a:rPr lang="en-US" sz="1800" dirty="0" err="1" smtClean="0"/>
              <a:t>i</a:t>
            </a:r>
            <a:r>
              <a:rPr lang="en-US" sz="1800" dirty="0" smtClean="0"/>
              <a:t>. Govt. can do anything not denied by Constitution</a:t>
            </a:r>
          </a:p>
          <a:p>
            <a:pPr lvl="0">
              <a:buNone/>
            </a:pPr>
            <a:endParaRPr lang="en-US" dirty="0" smtClean="0"/>
          </a:p>
          <a:p>
            <a:pPr lvl="0">
              <a:buNone/>
            </a:pPr>
            <a:endParaRPr lang="en-US" dirty="0"/>
          </a:p>
        </p:txBody>
      </p:sp>
      <p:pic>
        <p:nvPicPr>
          <p:cNvPr id="4" name="Picture 3"/>
          <p:cNvPicPr>
            <a:picLocks noChangeAspect="1"/>
          </p:cNvPicPr>
          <p:nvPr/>
        </p:nvPicPr>
        <p:blipFill>
          <a:blip r:embed="rId2"/>
          <a:stretch>
            <a:fillRect/>
          </a:stretch>
        </p:blipFill>
        <p:spPr>
          <a:xfrm>
            <a:off x="1926554" y="4699000"/>
            <a:ext cx="2843002" cy="2159000"/>
          </a:xfrm>
          <a:prstGeom prst="rect">
            <a:avLst/>
          </a:prstGeom>
        </p:spPr>
      </p:pic>
      <p:pic>
        <p:nvPicPr>
          <p:cNvPr id="5" name="Picture 4"/>
          <p:cNvPicPr>
            <a:picLocks noChangeAspect="1"/>
          </p:cNvPicPr>
          <p:nvPr/>
        </p:nvPicPr>
        <p:blipFill>
          <a:blip r:embed="rId3"/>
          <a:stretch>
            <a:fillRect/>
          </a:stretch>
        </p:blipFill>
        <p:spPr>
          <a:xfrm>
            <a:off x="6434667" y="4630782"/>
            <a:ext cx="2709333" cy="2227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7" y="274638"/>
            <a:ext cx="7916333" cy="1143000"/>
          </a:xfrm>
        </p:spPr>
        <p:txBody>
          <a:bodyPr>
            <a:normAutofit fontScale="90000"/>
          </a:bodyPr>
          <a:lstStyle/>
          <a:p>
            <a:r>
              <a:rPr lang="en-US" dirty="0" smtClean="0"/>
              <a:t>Notes: The Washington Presidency</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IV. Whiskey Rebellion of 1794</a:t>
            </a:r>
          </a:p>
          <a:p>
            <a:pPr lvl="0">
              <a:buNone/>
            </a:pPr>
            <a:r>
              <a:rPr lang="en-US" dirty="0" smtClean="0"/>
              <a:t>	a. Farmers protest </a:t>
            </a:r>
            <a:r>
              <a:rPr lang="en-US" b="1" u="sng" dirty="0" smtClean="0"/>
              <a:t>Whiskey Tax</a:t>
            </a:r>
            <a:r>
              <a:rPr lang="en-US" b="1" dirty="0" smtClean="0"/>
              <a:t> in Pennsylvania</a:t>
            </a:r>
            <a:endParaRPr lang="en-US" dirty="0" smtClean="0"/>
          </a:p>
          <a:p>
            <a:pPr lvl="0">
              <a:buNone/>
            </a:pPr>
            <a:r>
              <a:rPr lang="en-US" dirty="0" smtClean="0"/>
              <a:t>	</a:t>
            </a:r>
            <a:r>
              <a:rPr lang="en-US" dirty="0" err="1" smtClean="0"/>
              <a:t>b</a:t>
            </a:r>
            <a:r>
              <a:rPr lang="en-US" dirty="0" smtClean="0"/>
              <a:t>. Washington organizes militia of 13,000, ends revolt </a:t>
            </a:r>
          </a:p>
          <a:p>
            <a:pPr lvl="0">
              <a:buNone/>
            </a:pPr>
            <a:endParaRPr lang="en-US" dirty="0" smtClean="0"/>
          </a:p>
          <a:p>
            <a:pPr lvl="0">
              <a:buNone/>
            </a:pPr>
            <a:endParaRPr lang="en-US" dirty="0"/>
          </a:p>
        </p:txBody>
      </p:sp>
      <p:pic>
        <p:nvPicPr>
          <p:cNvPr id="4" name="Picture 3"/>
          <p:cNvPicPr>
            <a:picLocks noChangeAspect="1"/>
          </p:cNvPicPr>
          <p:nvPr/>
        </p:nvPicPr>
        <p:blipFill>
          <a:blip r:embed="rId2"/>
          <a:stretch>
            <a:fillRect/>
          </a:stretch>
        </p:blipFill>
        <p:spPr>
          <a:xfrm>
            <a:off x="1926554" y="3937000"/>
            <a:ext cx="3830779" cy="2921000"/>
          </a:xfrm>
          <a:prstGeom prst="rect">
            <a:avLst/>
          </a:prstGeom>
        </p:spPr>
      </p:pic>
      <p:pic>
        <p:nvPicPr>
          <p:cNvPr id="5" name="Picture 4"/>
          <p:cNvPicPr>
            <a:picLocks noChangeAspect="1"/>
          </p:cNvPicPr>
          <p:nvPr/>
        </p:nvPicPr>
        <p:blipFill>
          <a:blip r:embed="rId3"/>
          <a:stretch>
            <a:fillRect/>
          </a:stretch>
        </p:blipFill>
        <p:spPr>
          <a:xfrm>
            <a:off x="5757332" y="3937000"/>
            <a:ext cx="3386667" cy="292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a:bodyPr>
          <a:lstStyle/>
          <a:p>
            <a:r>
              <a:rPr lang="en-US" dirty="0" smtClean="0"/>
              <a:t>Whiskey Rebellion Diary</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Follow the steps on the handout to research and complete your Whiskey Rebellion Diary.</a:t>
            </a:r>
          </a:p>
          <a:p>
            <a:pPr>
              <a:buNone/>
            </a:pPr>
            <a:endParaRPr lang="en-US" dirty="0" smtClean="0"/>
          </a:p>
          <a:p>
            <a:pPr>
              <a:buNone/>
            </a:pPr>
            <a:r>
              <a:rPr lang="en-US" b="1" dirty="0" smtClean="0"/>
              <a:t>http://</a:t>
            </a:r>
            <a:r>
              <a:rPr lang="en-US" b="1" dirty="0" err="1" smtClean="0"/>
              <a:t>gwpapers.virginia.edu/documents/whiskey/october.html</a:t>
            </a:r>
            <a:endParaRPr lang="en-US" b="1" u="sng" dirty="0"/>
          </a:p>
        </p:txBody>
      </p:sp>
      <p:pic>
        <p:nvPicPr>
          <p:cNvPr id="5" name="Picture 4"/>
          <p:cNvPicPr>
            <a:picLocks noChangeAspect="1"/>
          </p:cNvPicPr>
          <p:nvPr/>
        </p:nvPicPr>
        <p:blipFill>
          <a:blip r:embed="rId2"/>
          <a:stretch>
            <a:fillRect/>
          </a:stretch>
        </p:blipFill>
        <p:spPr>
          <a:xfrm>
            <a:off x="1883742" y="1417637"/>
            <a:ext cx="7260258" cy="21101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4a: 11/19/12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Read the document and as you read </a:t>
            </a:r>
            <a:r>
              <a:rPr lang="en-US" sz="3600" u="sng" dirty="0" smtClean="0"/>
              <a:t>underline</a:t>
            </a:r>
            <a:r>
              <a:rPr lang="en-US" sz="3600" dirty="0" smtClean="0"/>
              <a:t> Washington’s statements showing his position on getting involved with other nations.</a:t>
            </a:r>
          </a:p>
          <a:p>
            <a:endParaRPr lang="en-US" sz="3600" dirty="0" smtClean="0"/>
          </a:p>
          <a:p>
            <a:r>
              <a:rPr lang="en-US" sz="3600" i="1" dirty="0" smtClean="0"/>
              <a:t>Then</a:t>
            </a:r>
            <a:r>
              <a:rPr lang="en-US" sz="3600" dirty="0" smtClean="0"/>
              <a:t> answer the questions on the back of the handout</a:t>
            </a:r>
            <a:endParaRPr lang="en-US" sz="3600" i="1" dirty="0" smtClean="0"/>
          </a:p>
          <a:p>
            <a:pPr>
              <a:buNone/>
            </a:pPr>
            <a:endParaRPr lang="en-US" sz="2400" b="1" u="sng"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Washington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dirty="0" smtClean="0"/>
              <a:t>V. </a:t>
            </a:r>
            <a:r>
              <a:rPr lang="en-US" u="sng" dirty="0" smtClean="0"/>
              <a:t>Influences on American Neutrality</a:t>
            </a:r>
            <a:endParaRPr lang="en-US" dirty="0" smtClean="0"/>
          </a:p>
          <a:p>
            <a:pPr lvl="0">
              <a:buNone/>
            </a:pPr>
            <a:r>
              <a:rPr lang="en-US" dirty="0" smtClean="0"/>
              <a:t>	</a:t>
            </a:r>
            <a:r>
              <a:rPr lang="en-US" sz="2400" dirty="0" smtClean="0"/>
              <a:t> a. French Revolution</a:t>
            </a:r>
          </a:p>
          <a:p>
            <a:pPr lvl="1">
              <a:buNone/>
            </a:pPr>
            <a:r>
              <a:rPr lang="en-US" dirty="0" smtClean="0"/>
              <a:t>	</a:t>
            </a:r>
            <a:r>
              <a:rPr lang="en-US" dirty="0" err="1" smtClean="0"/>
              <a:t>i</a:t>
            </a:r>
            <a:r>
              <a:rPr lang="en-US" dirty="0" smtClean="0"/>
              <a:t>. Reign of Terror</a:t>
            </a:r>
          </a:p>
          <a:p>
            <a:pPr lvl="1">
              <a:buNone/>
            </a:pPr>
            <a:r>
              <a:rPr lang="en-US" dirty="0" err="1" smtClean="0"/>
              <a:t>b</a:t>
            </a:r>
            <a:r>
              <a:rPr lang="en-US" dirty="0" smtClean="0"/>
              <a:t>. Anglo-French Conflict</a:t>
            </a:r>
          </a:p>
          <a:p>
            <a:pPr lvl="1">
              <a:buNone/>
            </a:pPr>
            <a:r>
              <a:rPr lang="en-US" dirty="0" err="1" smtClean="0"/>
              <a:t>c</a:t>
            </a:r>
            <a:r>
              <a:rPr lang="en-US" dirty="0" smtClean="0"/>
              <a:t>. British presence in Northwest Territory</a:t>
            </a:r>
          </a:p>
          <a:p>
            <a:pPr lvl="1">
              <a:buNone/>
            </a:pPr>
            <a:r>
              <a:rPr lang="en-US" dirty="0" smtClean="0"/>
              <a:t>	</a:t>
            </a:r>
            <a:r>
              <a:rPr lang="en-US" dirty="0" err="1" smtClean="0"/>
              <a:t>i</a:t>
            </a:r>
            <a:r>
              <a:rPr lang="en-US" dirty="0" smtClean="0"/>
              <a:t>. Battle of Fallen Timbers</a:t>
            </a:r>
          </a:p>
          <a:p>
            <a:pPr lvl="1">
              <a:buNone/>
            </a:pPr>
            <a:r>
              <a:rPr lang="en-US" dirty="0" smtClean="0"/>
              <a:t>	ii. Treaty of Grenville, 1795</a:t>
            </a:r>
          </a:p>
          <a:p>
            <a:pPr lvl="0">
              <a:buNone/>
            </a:pPr>
            <a:endParaRPr lang="en-US" sz="2400" dirty="0" smtClean="0"/>
          </a:p>
          <a:p>
            <a:pPr lvl="0">
              <a:buNone/>
            </a:pPr>
            <a:endParaRPr lang="en-US" dirty="0"/>
          </a:p>
        </p:txBody>
      </p:sp>
      <p:pic>
        <p:nvPicPr>
          <p:cNvPr id="6" name="Picture 5"/>
          <p:cNvPicPr>
            <a:picLocks noChangeAspect="1"/>
          </p:cNvPicPr>
          <p:nvPr/>
        </p:nvPicPr>
        <p:blipFill>
          <a:blip r:embed="rId2"/>
          <a:stretch>
            <a:fillRect/>
          </a:stretch>
        </p:blipFill>
        <p:spPr>
          <a:xfrm>
            <a:off x="1926554" y="4012226"/>
            <a:ext cx="2525928" cy="2845774"/>
          </a:xfrm>
          <a:prstGeom prst="rect">
            <a:avLst/>
          </a:prstGeom>
        </p:spPr>
      </p:pic>
      <p:pic>
        <p:nvPicPr>
          <p:cNvPr id="7" name="Picture 6"/>
          <p:cNvPicPr>
            <a:picLocks noChangeAspect="1"/>
          </p:cNvPicPr>
          <p:nvPr/>
        </p:nvPicPr>
        <p:blipFill>
          <a:blip r:embed="rId3"/>
          <a:stretch>
            <a:fillRect/>
          </a:stretch>
        </p:blipFill>
        <p:spPr>
          <a:xfrm>
            <a:off x="4452482" y="4012226"/>
            <a:ext cx="4691517" cy="2845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Articles of Confederation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 America After the Revolution:</a:t>
            </a:r>
          </a:p>
          <a:p>
            <a:pPr marL="914400" lvl="1" indent="-457200">
              <a:buAutoNum type="alphaUcPeriod"/>
            </a:pPr>
            <a:r>
              <a:rPr lang="en-US" sz="2800" dirty="0" smtClean="0"/>
              <a:t>What major issues will Americans have to address at the end of the Revolution?</a:t>
            </a:r>
          </a:p>
          <a:p>
            <a:pPr marL="1314450" lvl="2" indent="-457200">
              <a:buFont typeface="+mj-lt"/>
              <a:buAutoNum type="arabicPeriod"/>
            </a:pPr>
            <a:r>
              <a:rPr lang="en-US" sz="2800" dirty="0" smtClean="0"/>
              <a:t>Economic:</a:t>
            </a:r>
          </a:p>
          <a:p>
            <a:pPr marL="1314450" lvl="2" indent="-457200">
              <a:buFont typeface="+mj-lt"/>
              <a:buAutoNum type="arabicPeriod"/>
            </a:pPr>
            <a:r>
              <a:rPr lang="en-US" sz="2800" dirty="0" smtClean="0"/>
              <a:t>Social:</a:t>
            </a:r>
          </a:p>
          <a:p>
            <a:pPr marL="1314450" lvl="2" indent="-457200">
              <a:buFont typeface="+mj-lt"/>
              <a:buAutoNum type="arabicPeriod"/>
            </a:pPr>
            <a:r>
              <a:rPr lang="en-US" sz="2800" dirty="0" smtClean="0"/>
              <a:t>Political:</a:t>
            </a:r>
          </a:p>
          <a:p>
            <a:pPr marL="1314450" lvl="2" indent="-457200">
              <a:buFont typeface="+mj-lt"/>
              <a:buAutoNum type="arabicPeriod"/>
            </a:pPr>
            <a:r>
              <a:rPr lang="en-US" sz="2800" dirty="0" smtClean="0"/>
              <a:t>Foreign Relations:</a:t>
            </a:r>
          </a:p>
          <a:p>
            <a:pPr marL="1314450" lvl="2" indent="-457200">
              <a:buFont typeface="+mj-lt"/>
              <a:buAutoNum type="arabicPeriod"/>
            </a:pPr>
            <a:r>
              <a:rPr lang="en-US" sz="2800" dirty="0" smtClean="0"/>
              <a:t>Territorial Expansion: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American Foreign Relations Activity</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In your pair / group of three read the document and </a:t>
            </a:r>
            <a:r>
              <a:rPr lang="en-US" u="sng" dirty="0" smtClean="0"/>
              <a:t>underline</a:t>
            </a:r>
            <a:r>
              <a:rPr lang="en-US" dirty="0" smtClean="0"/>
              <a:t> the reasons given in support of neutrality or supporting war/relations with European nations.</a:t>
            </a:r>
          </a:p>
          <a:p>
            <a:pPr>
              <a:buNone/>
            </a:pPr>
            <a:endParaRPr lang="en-US" dirty="0" smtClean="0"/>
          </a:p>
          <a:p>
            <a:pPr>
              <a:buNone/>
            </a:pPr>
            <a:r>
              <a:rPr lang="en-US" dirty="0" smtClean="0"/>
              <a:t>	- Then answer the questions on your handout.</a:t>
            </a:r>
          </a:p>
        </p:txBody>
      </p:sp>
      <p:pic>
        <p:nvPicPr>
          <p:cNvPr id="6" name="Picture 5"/>
          <p:cNvPicPr>
            <a:picLocks noChangeAspect="1"/>
          </p:cNvPicPr>
          <p:nvPr/>
        </p:nvPicPr>
        <p:blipFill>
          <a:blip r:embed="rId2"/>
          <a:stretch>
            <a:fillRect/>
          </a:stretch>
        </p:blipFill>
        <p:spPr>
          <a:xfrm>
            <a:off x="1883742" y="1600199"/>
            <a:ext cx="7260258" cy="1967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American Foreign Relations Activity</a:t>
            </a:r>
            <a:endParaRPr lang="en-US" dirty="0"/>
          </a:p>
        </p:txBody>
      </p:sp>
      <p:sp>
        <p:nvSpPr>
          <p:cNvPr id="3" name="Content Placeholder 2"/>
          <p:cNvSpPr>
            <a:spLocks noGrp="1"/>
          </p:cNvSpPr>
          <p:nvPr>
            <p:ph sz="half" idx="1"/>
          </p:nvPr>
        </p:nvSpPr>
        <p:spPr>
          <a:xfrm>
            <a:off x="1883742" y="1600200"/>
            <a:ext cx="7260258" cy="4933244"/>
          </a:xfrm>
        </p:spPr>
        <p:txBody>
          <a:bodyPr>
            <a:normAutofit lnSpcReduction="10000"/>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Move to the poster in the room that reflects the positions of your documents (neutrality or war/relations)</a:t>
            </a:r>
          </a:p>
          <a:p>
            <a:pPr>
              <a:buNone/>
            </a:pPr>
            <a:endParaRPr lang="en-US" dirty="0" smtClean="0"/>
          </a:p>
          <a:p>
            <a:pPr>
              <a:buNone/>
            </a:pPr>
            <a:r>
              <a:rPr lang="en-US" dirty="0" smtClean="0"/>
              <a:t>	- As a larger group list all of the reasons given in the documents for your position about relations between the US and Europe.</a:t>
            </a:r>
          </a:p>
        </p:txBody>
      </p:sp>
      <p:pic>
        <p:nvPicPr>
          <p:cNvPr id="4" name="Picture 3"/>
          <p:cNvPicPr>
            <a:picLocks noChangeAspect="1"/>
          </p:cNvPicPr>
          <p:nvPr/>
        </p:nvPicPr>
        <p:blipFill>
          <a:blip r:embed="rId2"/>
          <a:stretch>
            <a:fillRect/>
          </a:stretch>
        </p:blipFill>
        <p:spPr>
          <a:xfrm>
            <a:off x="1883742" y="1600199"/>
            <a:ext cx="7260258" cy="1967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American Foreign Relations Activity</a:t>
            </a:r>
            <a:endParaRPr lang="en-US" dirty="0"/>
          </a:p>
        </p:txBody>
      </p:sp>
      <p:sp>
        <p:nvSpPr>
          <p:cNvPr id="3" name="Content Placeholder 2"/>
          <p:cNvSpPr>
            <a:spLocks noGrp="1"/>
          </p:cNvSpPr>
          <p:nvPr>
            <p:ph sz="half" idx="1"/>
          </p:nvPr>
        </p:nvSpPr>
        <p:spPr>
          <a:xfrm>
            <a:off x="1883742" y="1600200"/>
            <a:ext cx="7260258" cy="4933244"/>
          </a:xfrm>
        </p:spPr>
        <p:txBody>
          <a:bodyPr>
            <a:normAutofit fontScale="92500"/>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Choose one person from the other group and complete the “silent debate” handout by filling in an argument for your side then swapping the paper with your “opponent”</a:t>
            </a:r>
          </a:p>
          <a:p>
            <a:pPr>
              <a:buNone/>
            </a:pPr>
            <a:endParaRPr lang="en-US" dirty="0" smtClean="0"/>
          </a:p>
          <a:p>
            <a:pPr>
              <a:buNone/>
            </a:pPr>
            <a:r>
              <a:rPr lang="en-US" dirty="0" smtClean="0"/>
              <a:t>	- Continue the “debate” until both sides have run out of arguments.</a:t>
            </a:r>
          </a:p>
        </p:txBody>
      </p:sp>
      <p:pic>
        <p:nvPicPr>
          <p:cNvPr id="4" name="Picture 3"/>
          <p:cNvPicPr>
            <a:picLocks noChangeAspect="1"/>
          </p:cNvPicPr>
          <p:nvPr/>
        </p:nvPicPr>
        <p:blipFill>
          <a:blip r:embed="rId2"/>
          <a:stretch>
            <a:fillRect/>
          </a:stretch>
        </p:blipFill>
        <p:spPr>
          <a:xfrm>
            <a:off x="1883742" y="1600199"/>
            <a:ext cx="7260258" cy="1967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Jay’s Treaty Activity</a:t>
            </a:r>
            <a:endParaRPr lang="en-US" dirty="0"/>
          </a:p>
        </p:txBody>
      </p:sp>
      <p:sp>
        <p:nvSpPr>
          <p:cNvPr id="3" name="Content Placeholder 2"/>
          <p:cNvSpPr>
            <a:spLocks noGrp="1"/>
          </p:cNvSpPr>
          <p:nvPr>
            <p:ph sz="half" idx="1"/>
          </p:nvPr>
        </p:nvSpPr>
        <p:spPr>
          <a:xfrm>
            <a:off x="1883742" y="1600200"/>
            <a:ext cx="7260258" cy="4933244"/>
          </a:xfrm>
        </p:spPr>
        <p:txBody>
          <a:bodyPr>
            <a:normAutofit fontScale="92500" lnSpcReduction="20000"/>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Read Jay’s Treaty and summarize the idea of each article in the space provided.</a:t>
            </a:r>
          </a:p>
          <a:p>
            <a:pPr>
              <a:buNone/>
            </a:pPr>
            <a:endParaRPr lang="en-US" dirty="0" smtClean="0"/>
          </a:p>
          <a:p>
            <a:pPr>
              <a:buNone/>
            </a:pPr>
            <a:r>
              <a:rPr lang="en-US" dirty="0" smtClean="0"/>
              <a:t>	- Read the documents opposing Jay’s treaty and </a:t>
            </a:r>
            <a:r>
              <a:rPr lang="en-US" u="sng" dirty="0" smtClean="0"/>
              <a:t>underline</a:t>
            </a:r>
            <a:r>
              <a:rPr lang="en-US" dirty="0" smtClean="0"/>
              <a:t> their reasons for opposing the treaty.</a:t>
            </a:r>
          </a:p>
          <a:p>
            <a:pPr>
              <a:buNone/>
            </a:pPr>
            <a:endParaRPr lang="en-US" dirty="0" smtClean="0"/>
          </a:p>
          <a:p>
            <a:pPr>
              <a:buNone/>
            </a:pPr>
            <a:r>
              <a:rPr lang="en-US" dirty="0" smtClean="0"/>
              <a:t>	- Fill in the T-Chart with reasons to support and reasons to oppose Jay’s Treaty</a:t>
            </a:r>
          </a:p>
        </p:txBody>
      </p:sp>
      <p:pic>
        <p:nvPicPr>
          <p:cNvPr id="5" name="Picture 4"/>
          <p:cNvPicPr>
            <a:picLocks noChangeAspect="1"/>
          </p:cNvPicPr>
          <p:nvPr/>
        </p:nvPicPr>
        <p:blipFill>
          <a:blip r:embed="rId2"/>
          <a:stretch>
            <a:fillRect/>
          </a:stretch>
        </p:blipFill>
        <p:spPr>
          <a:xfrm>
            <a:off x="1883742" y="998824"/>
            <a:ext cx="3253738" cy="2083263"/>
          </a:xfrm>
          <a:prstGeom prst="rect">
            <a:avLst/>
          </a:prstGeom>
        </p:spPr>
      </p:pic>
      <p:pic>
        <p:nvPicPr>
          <p:cNvPr id="6" name="Picture 5"/>
          <p:cNvPicPr>
            <a:picLocks noChangeAspect="1"/>
          </p:cNvPicPr>
          <p:nvPr/>
        </p:nvPicPr>
        <p:blipFill>
          <a:blip r:embed="rId3"/>
          <a:stretch>
            <a:fillRect/>
          </a:stretch>
        </p:blipFill>
        <p:spPr>
          <a:xfrm>
            <a:off x="5137480" y="998823"/>
            <a:ext cx="4006521" cy="2083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Jay’s Treaty Homework</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r>
              <a:rPr lang="en-US" dirty="0" smtClean="0"/>
              <a:t>Vocabulary:</a:t>
            </a:r>
          </a:p>
          <a:p>
            <a:pPr>
              <a:buNone/>
            </a:pPr>
            <a:r>
              <a:rPr lang="en-US" dirty="0" smtClean="0"/>
              <a:t> </a:t>
            </a:r>
          </a:p>
          <a:p>
            <a:r>
              <a:rPr lang="en-US" dirty="0" smtClean="0"/>
              <a:t>Literal and Analytical Notes on </a:t>
            </a:r>
            <a:r>
              <a:rPr lang="en-US" dirty="0" err="1" smtClean="0"/>
              <a:t>p</a:t>
            </a:r>
            <a:r>
              <a:rPr lang="en-US" dirty="0" smtClean="0"/>
              <a:t>. 205 – 214</a:t>
            </a:r>
          </a:p>
          <a:p>
            <a:pPr>
              <a:buNone/>
            </a:pPr>
            <a:endParaRPr lang="en-US" dirty="0" smtClean="0"/>
          </a:p>
          <a:p>
            <a:r>
              <a:rPr lang="en-US" dirty="0" smtClean="0"/>
              <a:t>Finish Jay’s Treaty Readings / Chart</a:t>
            </a:r>
          </a:p>
          <a:p>
            <a:pPr>
              <a:buNone/>
            </a:pPr>
            <a:endParaRPr lang="en-US" dirty="0" smtClean="0"/>
          </a:p>
          <a:p>
            <a:r>
              <a:rPr lang="en-US" dirty="0" smtClean="0"/>
              <a:t>Jay’s Treaty Cartoon: Students will create a political cartoon either supporting or opposing Jay’s Treaty with the specifications found at the bottom of the handout. </a:t>
            </a:r>
            <a:endParaRPr lang="en-US" u="sng"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4b: 11/20/12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Move into your “silent debate” groups, take 10 minutes to finish your debate SILENTLY</a:t>
            </a:r>
            <a:endParaRPr lang="en-US" sz="3600" i="1" dirty="0" smtClean="0"/>
          </a:p>
          <a:p>
            <a:pPr>
              <a:buNone/>
            </a:pPr>
            <a:endParaRPr lang="en-US" sz="2400" b="1" u="sng" dirty="0" smtClean="0"/>
          </a:p>
          <a:p>
            <a:pPr>
              <a:buNone/>
            </a:pPr>
            <a:endParaRPr lang="en-US" sz="2400" b="1" u="sng" dirty="0" smtClean="0"/>
          </a:p>
          <a:p>
            <a:pPr>
              <a:buNone/>
            </a:pPr>
            <a:r>
              <a:rPr lang="en-US" sz="2400" b="1" dirty="0" smtClean="0"/>
              <a:t>When you finish return to your seat and start reading you copy of THE JAY TREATY (Activity 3: An offer you can’t refuse?)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Jay’s Treaty Activity</a:t>
            </a:r>
            <a:endParaRPr lang="en-US" dirty="0"/>
          </a:p>
        </p:txBody>
      </p:sp>
      <p:sp>
        <p:nvSpPr>
          <p:cNvPr id="3" name="Content Placeholder 2"/>
          <p:cNvSpPr>
            <a:spLocks noGrp="1"/>
          </p:cNvSpPr>
          <p:nvPr>
            <p:ph sz="half" idx="1"/>
          </p:nvPr>
        </p:nvSpPr>
        <p:spPr>
          <a:xfrm>
            <a:off x="1883742" y="1600200"/>
            <a:ext cx="7260258" cy="4933244"/>
          </a:xfrm>
        </p:spPr>
        <p:txBody>
          <a:bodyPr>
            <a:normAutofit fontScale="92500" lnSpcReduction="20000"/>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pPr>
              <a:buNone/>
            </a:pPr>
            <a:r>
              <a:rPr lang="en-US" u="sng" dirty="0" smtClean="0"/>
              <a:t>Directions:</a:t>
            </a:r>
            <a:r>
              <a:rPr lang="en-US" dirty="0" smtClean="0"/>
              <a:t> Read Jay’s Treaty and summarize the idea of each article in the space provided.</a:t>
            </a:r>
          </a:p>
          <a:p>
            <a:pPr>
              <a:buNone/>
            </a:pPr>
            <a:endParaRPr lang="en-US" dirty="0" smtClean="0"/>
          </a:p>
          <a:p>
            <a:pPr>
              <a:buNone/>
            </a:pPr>
            <a:r>
              <a:rPr lang="en-US" dirty="0" smtClean="0"/>
              <a:t>	- Read the documents opposing Jay’s treaty and </a:t>
            </a:r>
            <a:r>
              <a:rPr lang="en-US" u="sng" dirty="0" smtClean="0"/>
              <a:t>underline</a:t>
            </a:r>
            <a:r>
              <a:rPr lang="en-US" dirty="0" smtClean="0"/>
              <a:t> their reasons for opposing the treaty.</a:t>
            </a:r>
          </a:p>
          <a:p>
            <a:pPr>
              <a:buNone/>
            </a:pPr>
            <a:endParaRPr lang="en-US" dirty="0" smtClean="0"/>
          </a:p>
          <a:p>
            <a:pPr>
              <a:buNone/>
            </a:pPr>
            <a:r>
              <a:rPr lang="en-US" dirty="0" smtClean="0"/>
              <a:t>	- Fill in the T-Chart with reasons to support and reasons to oppose Jay’s Treaty</a:t>
            </a:r>
          </a:p>
        </p:txBody>
      </p:sp>
      <p:pic>
        <p:nvPicPr>
          <p:cNvPr id="5" name="Picture 4"/>
          <p:cNvPicPr>
            <a:picLocks noChangeAspect="1"/>
          </p:cNvPicPr>
          <p:nvPr/>
        </p:nvPicPr>
        <p:blipFill>
          <a:blip r:embed="rId2"/>
          <a:stretch>
            <a:fillRect/>
          </a:stretch>
        </p:blipFill>
        <p:spPr>
          <a:xfrm>
            <a:off x="1883742" y="998824"/>
            <a:ext cx="3253738" cy="2083263"/>
          </a:xfrm>
          <a:prstGeom prst="rect">
            <a:avLst/>
          </a:prstGeom>
        </p:spPr>
      </p:pic>
      <p:pic>
        <p:nvPicPr>
          <p:cNvPr id="6" name="Picture 5"/>
          <p:cNvPicPr>
            <a:picLocks noChangeAspect="1"/>
          </p:cNvPicPr>
          <p:nvPr/>
        </p:nvPicPr>
        <p:blipFill>
          <a:blip r:embed="rId3"/>
          <a:stretch>
            <a:fillRect/>
          </a:stretch>
        </p:blipFill>
        <p:spPr>
          <a:xfrm>
            <a:off x="5137480" y="998823"/>
            <a:ext cx="4006521" cy="2083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4b: 11/21/12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a:t>
            </a:r>
          </a:p>
          <a:p>
            <a:r>
              <a:rPr lang="en-US" sz="2800" dirty="0" smtClean="0"/>
              <a:t>Read Washington’s Farewell Address and </a:t>
            </a:r>
            <a:r>
              <a:rPr lang="en-US" sz="2800" u="sng" dirty="0" smtClean="0"/>
              <a:t>underline</a:t>
            </a:r>
            <a:r>
              <a:rPr lang="en-US" sz="2800" dirty="0" smtClean="0"/>
              <a:t> his statements on foreign policy</a:t>
            </a:r>
          </a:p>
          <a:p>
            <a:r>
              <a:rPr lang="en-US" sz="2800" dirty="0" smtClean="0"/>
              <a:t>Answer the questions on the back in complete sentences</a:t>
            </a:r>
            <a:endParaRPr lang="en-US" sz="3600" dirty="0" smtClean="0"/>
          </a:p>
          <a:p>
            <a:pPr>
              <a:buNone/>
            </a:pPr>
            <a:endParaRPr lang="en-US" sz="2400" b="1" u="sng"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Adams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marL="571500" lvl="0" indent="-571500">
              <a:buAutoNum type="romanUcPeriod"/>
            </a:pPr>
            <a:r>
              <a:rPr lang="en-US" dirty="0" smtClean="0"/>
              <a:t>Foreign Affairs</a:t>
            </a:r>
          </a:p>
          <a:p>
            <a:pPr marL="971550" lvl="1" indent="-514350">
              <a:buAutoNum type="alphaLcPeriod"/>
            </a:pPr>
            <a:r>
              <a:rPr lang="en-US" b="1" u="sng" dirty="0" smtClean="0"/>
              <a:t>Jay’s Treaty</a:t>
            </a:r>
            <a:r>
              <a:rPr lang="en-US" dirty="0" smtClean="0"/>
              <a:t> infuriates France</a:t>
            </a:r>
          </a:p>
          <a:p>
            <a:pPr marL="971550" lvl="1" indent="-514350">
              <a:buAutoNum type="alphaLcPeriod"/>
            </a:pPr>
            <a:r>
              <a:rPr lang="en-US" b="1" u="sng" dirty="0" smtClean="0"/>
              <a:t>XYZ Affair</a:t>
            </a:r>
            <a:r>
              <a:rPr lang="en-US" dirty="0" smtClean="0"/>
              <a:t> angers Americans</a:t>
            </a:r>
          </a:p>
          <a:p>
            <a:pPr marL="1428750" lvl="2" indent="-514350">
              <a:buAutoNum type="romanLcPeriod"/>
            </a:pPr>
            <a:r>
              <a:rPr lang="en-US" dirty="0" smtClean="0"/>
              <a:t>Blames Jeffersonian Republicans (JR’s)</a:t>
            </a:r>
          </a:p>
          <a:p>
            <a:pPr marL="1028700" lvl="1" indent="-514350">
              <a:buAutoNum type="alphaLcPeriod"/>
            </a:pPr>
            <a:r>
              <a:rPr lang="en-US" b="1" u="sng" dirty="0" smtClean="0"/>
              <a:t>Quasi War</a:t>
            </a:r>
            <a:r>
              <a:rPr lang="en-US" dirty="0" smtClean="0"/>
              <a:t> with France</a:t>
            </a:r>
          </a:p>
          <a:p>
            <a:pPr marL="1428750" lvl="2" indent="-514350">
              <a:buAutoNum type="romanLcPeriod"/>
            </a:pPr>
            <a:r>
              <a:rPr lang="en-US" dirty="0" smtClean="0"/>
              <a:t>Naval conflict</a:t>
            </a:r>
          </a:p>
          <a:p>
            <a:pPr marL="1028700" lvl="1" indent="-514350">
              <a:buAutoNum type="alphaLcPeriod"/>
            </a:pPr>
            <a:r>
              <a:rPr lang="en-US" b="1" u="sng" dirty="0" smtClean="0"/>
              <a:t>Convention of 1800</a:t>
            </a:r>
            <a:r>
              <a:rPr lang="en-US" dirty="0" smtClean="0"/>
              <a:t> ends Franco-American alliance </a:t>
            </a:r>
          </a:p>
          <a:p>
            <a:pPr lvl="0">
              <a:buNone/>
            </a:pPr>
            <a:endParaRPr lang="en-US" sz="2400" dirty="0" smtClean="0"/>
          </a:p>
          <a:p>
            <a:pPr lvl="0">
              <a:buNone/>
            </a:pPr>
            <a:endParaRPr lang="en-US" dirty="0"/>
          </a:p>
        </p:txBody>
      </p:sp>
      <p:pic>
        <p:nvPicPr>
          <p:cNvPr id="8" name="Picture 7"/>
          <p:cNvPicPr>
            <a:picLocks noChangeAspect="1"/>
          </p:cNvPicPr>
          <p:nvPr/>
        </p:nvPicPr>
        <p:blipFill>
          <a:blip r:embed="rId2"/>
          <a:stretch>
            <a:fillRect/>
          </a:stretch>
        </p:blipFill>
        <p:spPr>
          <a:xfrm>
            <a:off x="1926553" y="4252138"/>
            <a:ext cx="7217445" cy="2605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Adams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marL="571500" lvl="0" indent="-571500">
              <a:buAutoNum type="romanUcPeriod"/>
            </a:pPr>
            <a:r>
              <a:rPr lang="en-US" dirty="0" smtClean="0"/>
              <a:t>Foreign Affairs</a:t>
            </a:r>
          </a:p>
          <a:p>
            <a:pPr marL="971550" lvl="1" indent="-514350">
              <a:buAutoNum type="alphaLcPeriod"/>
            </a:pPr>
            <a:r>
              <a:rPr lang="en-US" b="1" u="sng" dirty="0" smtClean="0"/>
              <a:t>Jay’s Treaty</a:t>
            </a:r>
            <a:r>
              <a:rPr lang="en-US" dirty="0" smtClean="0"/>
              <a:t> infuriates France</a:t>
            </a:r>
          </a:p>
          <a:p>
            <a:pPr marL="971550" lvl="1" indent="-514350">
              <a:buAutoNum type="alphaLcPeriod"/>
            </a:pPr>
            <a:r>
              <a:rPr lang="en-US" b="1" u="sng" dirty="0" smtClean="0"/>
              <a:t>XYZ Affair</a:t>
            </a:r>
            <a:r>
              <a:rPr lang="en-US" dirty="0" smtClean="0"/>
              <a:t> angers Americans</a:t>
            </a:r>
          </a:p>
          <a:p>
            <a:pPr marL="1428750" lvl="2" indent="-514350">
              <a:buAutoNum type="romanLcPeriod"/>
            </a:pPr>
            <a:r>
              <a:rPr lang="en-US" dirty="0" smtClean="0"/>
              <a:t>Blames Jeffersonian Republicans (JR’s)</a:t>
            </a:r>
          </a:p>
          <a:p>
            <a:pPr marL="1028700" lvl="1" indent="-514350">
              <a:buAutoNum type="alphaLcPeriod"/>
            </a:pPr>
            <a:r>
              <a:rPr lang="en-US" b="1" u="sng" dirty="0" smtClean="0"/>
              <a:t>Convention of 1800</a:t>
            </a:r>
            <a:r>
              <a:rPr lang="en-US" dirty="0" smtClean="0"/>
              <a:t> ends Franco-American alliance </a:t>
            </a:r>
          </a:p>
          <a:p>
            <a:pPr lvl="0">
              <a:buNone/>
            </a:pPr>
            <a:endParaRPr lang="en-US" sz="2400" dirty="0" smtClean="0"/>
          </a:p>
          <a:p>
            <a:pPr lvl="0">
              <a:buNone/>
            </a:pPr>
            <a:endParaRPr lang="en-US" dirty="0"/>
          </a:p>
        </p:txBody>
      </p:sp>
      <p:pic>
        <p:nvPicPr>
          <p:cNvPr id="8" name="Picture 7"/>
          <p:cNvPicPr>
            <a:picLocks noChangeAspect="1"/>
          </p:cNvPicPr>
          <p:nvPr/>
        </p:nvPicPr>
        <p:blipFill>
          <a:blip r:embed="rId2"/>
          <a:stretch>
            <a:fillRect/>
          </a:stretch>
        </p:blipFill>
        <p:spPr>
          <a:xfrm>
            <a:off x="1926553" y="0"/>
            <a:ext cx="721744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274638"/>
            <a:ext cx="7260258" cy="1143000"/>
          </a:xfrm>
        </p:spPr>
        <p:txBody>
          <a:bodyPr>
            <a:normAutofit fontScale="90000"/>
          </a:bodyPr>
          <a:lstStyle/>
          <a:p>
            <a:r>
              <a:rPr lang="en-US" dirty="0" smtClean="0"/>
              <a:t>Independent Work: Reading the Articles of Confederation</a:t>
            </a:r>
            <a:endParaRPr lang="en-US" dirty="0"/>
          </a:p>
        </p:txBody>
      </p:sp>
      <p:sp>
        <p:nvSpPr>
          <p:cNvPr id="3" name="Content Placeholder 2"/>
          <p:cNvSpPr>
            <a:spLocks noGrp="1"/>
          </p:cNvSpPr>
          <p:nvPr>
            <p:ph sz="half" idx="1"/>
          </p:nvPr>
        </p:nvSpPr>
        <p:spPr>
          <a:xfrm>
            <a:off x="1883742" y="1600200"/>
            <a:ext cx="7260258" cy="4525963"/>
          </a:xfrm>
        </p:spPr>
        <p:txBody>
          <a:bodyPr>
            <a:normAutofit/>
          </a:bodyPr>
          <a:lstStyle/>
          <a:p>
            <a:r>
              <a:rPr lang="en-US" b="1" u="sng" dirty="0" smtClean="0"/>
              <a:t>Directions</a:t>
            </a:r>
            <a:r>
              <a:rPr lang="en-US" dirty="0" smtClean="0"/>
              <a:t>: Read the Articles of Confederation and complete the chart with information from the document. </a:t>
            </a:r>
          </a:p>
          <a:p>
            <a:pPr lvl="1"/>
            <a:r>
              <a:rPr lang="en-US" dirty="0" smtClean="0"/>
              <a:t>As you read </a:t>
            </a:r>
            <a:r>
              <a:rPr lang="en-US" u="sng" dirty="0" smtClean="0"/>
              <a:t>underline</a:t>
            </a:r>
            <a:r>
              <a:rPr lang="en-US" dirty="0" smtClean="0"/>
              <a:t> the powers given to the different parts of government under the Articles of Confederation</a:t>
            </a:r>
          </a:p>
          <a:p>
            <a:pPr lvl="1"/>
            <a:endParaRPr lang="en-US" dirty="0" smtClean="0"/>
          </a:p>
          <a:p>
            <a:pPr lvl="1"/>
            <a:r>
              <a:rPr lang="en-US" dirty="0" smtClean="0"/>
              <a:t>Circle the methods used to choose the people who were in power under the Articles of Confederation </a:t>
            </a:r>
          </a:p>
          <a:p>
            <a:pPr>
              <a:buNone/>
            </a:pPr>
            <a:endParaRPr lang="en-US"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Adams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II. Tensions between Federalists and JR’s</a:t>
            </a:r>
          </a:p>
          <a:p>
            <a:pPr marL="914400" lvl="1" indent="-514350">
              <a:buAutoNum type="alphaLcPeriod"/>
            </a:pPr>
            <a:r>
              <a:rPr lang="en-US" dirty="0" smtClean="0"/>
              <a:t>Adams as President (F), Jefferson as VP (JR)</a:t>
            </a:r>
          </a:p>
          <a:p>
            <a:pPr marL="914400" lvl="1" indent="-514350">
              <a:buAutoNum type="alphaLcPeriod"/>
            </a:pPr>
            <a:r>
              <a:rPr lang="en-US" b="1" u="sng" dirty="0" smtClean="0"/>
              <a:t>Alien and Sedition Acts</a:t>
            </a:r>
            <a:r>
              <a:rPr lang="en-US" dirty="0" smtClean="0"/>
              <a:t> seek to silence opposition</a:t>
            </a:r>
          </a:p>
          <a:p>
            <a:pPr marL="1314450" lvl="2" indent="-514350">
              <a:buAutoNum type="romanLcPeriod"/>
            </a:pPr>
            <a:r>
              <a:rPr lang="en-US" dirty="0" smtClean="0"/>
              <a:t>Worry JR’s will side with France</a:t>
            </a:r>
          </a:p>
          <a:p>
            <a:pPr marL="914400" lvl="1" indent="-514350">
              <a:buAutoNum type="alphaLcPeriod"/>
            </a:pPr>
            <a:r>
              <a:rPr lang="en-US" b="1" u="sng" dirty="0" smtClean="0"/>
              <a:t>Virginia and Kentucky Resolutions</a:t>
            </a:r>
            <a:r>
              <a:rPr lang="en-US" dirty="0" smtClean="0"/>
              <a:t> </a:t>
            </a:r>
          </a:p>
          <a:p>
            <a:pPr marL="1314450" lvl="2" indent="-514350">
              <a:buAutoNum type="romanLcPeriod"/>
            </a:pPr>
            <a:r>
              <a:rPr lang="en-US" dirty="0" smtClean="0"/>
              <a:t>Nullify A&amp;S Acts</a:t>
            </a:r>
          </a:p>
          <a:p>
            <a:pPr marL="1314450" lvl="2" indent="-514350">
              <a:buAutoNum type="romanLcPeriod"/>
            </a:pPr>
            <a:r>
              <a:rPr lang="en-US" dirty="0" smtClean="0"/>
              <a:t>Uphold states rights</a:t>
            </a:r>
          </a:p>
          <a:p>
            <a:pPr marL="914400" lvl="1" indent="-514350">
              <a:buAutoNum type="alphaLcPeriod"/>
            </a:pPr>
            <a:r>
              <a:rPr lang="en-US" dirty="0" smtClean="0"/>
              <a:t>Sets stage for election of 1800</a:t>
            </a:r>
          </a:p>
          <a:p>
            <a:pPr lvl="0">
              <a:buNone/>
            </a:pPr>
            <a:endParaRPr lang="en-US" sz="2400" dirty="0" smtClean="0"/>
          </a:p>
          <a:p>
            <a:pPr lvl="0">
              <a:buNone/>
            </a:pPr>
            <a:endParaRPr lang="en-US" dirty="0"/>
          </a:p>
        </p:txBody>
      </p:sp>
      <p:pic>
        <p:nvPicPr>
          <p:cNvPr id="8" name="Picture 7"/>
          <p:cNvPicPr>
            <a:picLocks noChangeAspect="1"/>
          </p:cNvPicPr>
          <p:nvPr/>
        </p:nvPicPr>
        <p:blipFill>
          <a:blip r:embed="rId2"/>
          <a:stretch>
            <a:fillRect/>
          </a:stretch>
        </p:blipFill>
        <p:spPr>
          <a:xfrm>
            <a:off x="1926554" y="4456203"/>
            <a:ext cx="7217446" cy="240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Alien &amp; Sedition Acts Foldable</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r>
              <a:rPr lang="en-US" u="sng" dirty="0" smtClean="0"/>
              <a:t>Directions:</a:t>
            </a:r>
            <a:r>
              <a:rPr lang="en-US" dirty="0" smtClean="0"/>
              <a:t> Follow the steps on your handout  to complete your Alien &amp; Sedition Acts Foldable</a:t>
            </a:r>
            <a:endParaRPr lang="en-US" dirty="0"/>
          </a:p>
        </p:txBody>
      </p:sp>
      <p:pic>
        <p:nvPicPr>
          <p:cNvPr id="7" name="Picture 6"/>
          <p:cNvPicPr>
            <a:picLocks noChangeAspect="1"/>
          </p:cNvPicPr>
          <p:nvPr/>
        </p:nvPicPr>
        <p:blipFill>
          <a:blip r:embed="rId2"/>
          <a:stretch>
            <a:fillRect/>
          </a:stretch>
        </p:blipFill>
        <p:spPr>
          <a:xfrm>
            <a:off x="2036341" y="796684"/>
            <a:ext cx="6911436" cy="2927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Living Constitution Project</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a:buNone/>
            </a:pPr>
            <a:endParaRPr lang="en-US" u="sng" dirty="0" smtClean="0"/>
          </a:p>
          <a:p>
            <a:pPr>
              <a:buNone/>
            </a:pPr>
            <a:endParaRPr lang="en-US" u="sng" dirty="0" smtClean="0"/>
          </a:p>
          <a:p>
            <a:pPr>
              <a:buNone/>
            </a:pPr>
            <a:endParaRPr lang="en-US" u="sng" dirty="0" smtClean="0"/>
          </a:p>
          <a:p>
            <a:pPr>
              <a:buNone/>
            </a:pPr>
            <a:endParaRPr lang="en-US" u="sng" dirty="0" smtClean="0"/>
          </a:p>
          <a:p>
            <a:r>
              <a:rPr lang="en-US" u="sng" dirty="0" smtClean="0"/>
              <a:t>Due Date</a:t>
            </a:r>
            <a:r>
              <a:rPr lang="en-US" dirty="0" smtClean="0"/>
              <a:t>: December 21, 2012</a:t>
            </a:r>
          </a:p>
          <a:p>
            <a:endParaRPr lang="en-US" dirty="0" smtClean="0"/>
          </a:p>
          <a:p>
            <a:r>
              <a:rPr lang="en-US" dirty="0" smtClean="0"/>
              <a:t>START COLLECTING ARTICLES NOW! Then assign them to specific parts of the Constitution / Bill of Rights. </a:t>
            </a:r>
            <a:endParaRPr lang="en-US" dirty="0"/>
          </a:p>
        </p:txBody>
      </p:sp>
      <p:pic>
        <p:nvPicPr>
          <p:cNvPr id="5" name="Picture 4"/>
          <p:cNvPicPr>
            <a:picLocks noChangeAspect="1"/>
          </p:cNvPicPr>
          <p:nvPr/>
        </p:nvPicPr>
        <p:blipFill>
          <a:blip r:embed="rId2"/>
          <a:stretch>
            <a:fillRect/>
          </a:stretch>
        </p:blipFill>
        <p:spPr>
          <a:xfrm>
            <a:off x="1883742" y="998824"/>
            <a:ext cx="7260258" cy="246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5: 11/26/12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a:t>
            </a:r>
          </a:p>
          <a:p>
            <a:r>
              <a:rPr lang="en-US" sz="2800" dirty="0" smtClean="0"/>
              <a:t>Move back into your groups for your Sedition Acts foldable</a:t>
            </a:r>
          </a:p>
          <a:p>
            <a:endParaRPr lang="en-US" sz="2800" dirty="0" smtClean="0"/>
          </a:p>
          <a:p>
            <a:r>
              <a:rPr lang="en-US" sz="2800" dirty="0" smtClean="0"/>
              <a:t>You have 15 more minutes in class to finish</a:t>
            </a:r>
          </a:p>
          <a:p>
            <a:pPr lvl="1"/>
            <a:r>
              <a:rPr lang="en-US" dirty="0" smtClean="0"/>
              <a:t>Stay at lunch / after school to complete foldable, due by 4:30 pm today!</a:t>
            </a:r>
          </a:p>
          <a:p>
            <a:pPr>
              <a:buNone/>
            </a:pPr>
            <a:endParaRPr lang="en-US" sz="2400" b="1" u="sng" dirty="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Election of 1800</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 Federalists Lose Support</a:t>
            </a:r>
          </a:p>
          <a:p>
            <a:pPr lvl="1">
              <a:buNone/>
            </a:pPr>
            <a:r>
              <a:rPr lang="en-US" dirty="0" smtClean="0"/>
              <a:t>a. Sedition Acts unpopular</a:t>
            </a:r>
          </a:p>
          <a:p>
            <a:pPr lvl="1">
              <a:buNone/>
            </a:pPr>
            <a:r>
              <a:rPr lang="en-US" dirty="0" err="1" smtClean="0"/>
              <a:t>b</a:t>
            </a:r>
            <a:r>
              <a:rPr lang="en-US" dirty="0" smtClean="0"/>
              <a:t>. Buildup to war seen as waste</a:t>
            </a:r>
          </a:p>
          <a:p>
            <a:pPr lvl="2">
              <a:buNone/>
            </a:pPr>
            <a:r>
              <a:rPr lang="en-US" dirty="0" err="1" smtClean="0"/>
              <a:t>i</a:t>
            </a:r>
            <a:r>
              <a:rPr lang="en-US" dirty="0" smtClean="0"/>
              <a:t>. Debt and taxes</a:t>
            </a:r>
          </a:p>
          <a:p>
            <a:pPr lvl="2">
              <a:buNone/>
            </a:pPr>
            <a:r>
              <a:rPr lang="en-US" dirty="0" smtClean="0"/>
              <a:t>ii. Unused navy</a:t>
            </a:r>
          </a:p>
          <a:p>
            <a:pPr lvl="2">
              <a:buNone/>
            </a:pPr>
            <a:r>
              <a:rPr lang="en-US" dirty="0" smtClean="0"/>
              <a:t>iii. No “satisfying” war with France</a:t>
            </a:r>
          </a:p>
          <a:p>
            <a:pPr lvl="0">
              <a:buNone/>
            </a:pPr>
            <a:endParaRPr lang="en-US" sz="2400" dirty="0" smtClean="0"/>
          </a:p>
          <a:p>
            <a:pPr lvl="0">
              <a:buNone/>
            </a:pPr>
            <a:endParaRPr lang="en-US" dirty="0"/>
          </a:p>
        </p:txBody>
      </p:sp>
      <p:pic>
        <p:nvPicPr>
          <p:cNvPr id="6" name="Picture 5"/>
          <p:cNvPicPr>
            <a:picLocks noChangeAspect="1"/>
          </p:cNvPicPr>
          <p:nvPr/>
        </p:nvPicPr>
        <p:blipFill>
          <a:blip r:embed="rId2"/>
          <a:stretch>
            <a:fillRect/>
          </a:stretch>
        </p:blipFill>
        <p:spPr>
          <a:xfrm>
            <a:off x="1926553" y="3930496"/>
            <a:ext cx="7217445" cy="29275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26552" y="0"/>
            <a:ext cx="7217447" cy="6802444"/>
          </a:xfrm>
          <a:prstGeom prst="rect">
            <a:avLst/>
          </a:prstGeom>
        </p:spPr>
      </p:pic>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Election of 1800</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II. Results of the Election</a:t>
            </a:r>
          </a:p>
          <a:p>
            <a:pPr lvl="1">
              <a:buNone/>
            </a:pPr>
            <a:r>
              <a:rPr lang="en-US" dirty="0" smtClean="0"/>
              <a:t>a. First real campaign</a:t>
            </a:r>
          </a:p>
          <a:p>
            <a:pPr lvl="1">
              <a:buNone/>
            </a:pPr>
            <a:r>
              <a:rPr lang="en-US" dirty="0" err="1" smtClean="0"/>
              <a:t>b</a:t>
            </a:r>
            <a:r>
              <a:rPr lang="en-US" dirty="0" smtClean="0"/>
              <a:t>. Electoral tie broken by H of R</a:t>
            </a:r>
          </a:p>
          <a:p>
            <a:pPr marL="1428750" lvl="2" indent="-514350">
              <a:buAutoNum type="romanLcPeriod"/>
            </a:pPr>
            <a:r>
              <a:rPr lang="en-US" dirty="0" smtClean="0"/>
              <a:t>Jefferson becomes President, Burr is VP</a:t>
            </a:r>
          </a:p>
          <a:p>
            <a:pPr marL="1428750" lvl="2" indent="-514350">
              <a:buAutoNum type="romanLcPeriod"/>
            </a:pPr>
            <a:r>
              <a:rPr lang="en-US" dirty="0" smtClean="0"/>
              <a:t>Results in </a:t>
            </a:r>
            <a:r>
              <a:rPr lang="en-US" b="1" u="sng" dirty="0" smtClean="0"/>
              <a:t>12</a:t>
            </a:r>
            <a:r>
              <a:rPr lang="en-US" b="1" u="sng" baseline="30000" dirty="0" smtClean="0"/>
              <a:t>th</a:t>
            </a:r>
            <a:r>
              <a:rPr lang="en-US" b="1" u="sng" dirty="0" smtClean="0"/>
              <a:t> Amendment</a:t>
            </a:r>
            <a:endParaRPr lang="en-US" dirty="0" smtClean="0"/>
          </a:p>
          <a:p>
            <a:pPr lvl="1">
              <a:buNone/>
            </a:pPr>
            <a:r>
              <a:rPr lang="en-US" dirty="0" err="1" smtClean="0"/>
              <a:t>c</a:t>
            </a:r>
            <a:r>
              <a:rPr lang="en-US" dirty="0" smtClean="0"/>
              <a:t>. Peaceful transition of power between parties</a:t>
            </a:r>
          </a:p>
          <a:p>
            <a:pPr lvl="2">
              <a:buNone/>
            </a:pPr>
            <a:r>
              <a:rPr lang="en-US" dirty="0" err="1" smtClean="0"/>
              <a:t>i</a:t>
            </a:r>
            <a:r>
              <a:rPr lang="en-US" dirty="0" smtClean="0"/>
              <a:t>. End of Federalist party</a:t>
            </a:r>
          </a:p>
          <a:p>
            <a:pPr lvl="1">
              <a:buNone/>
            </a:pPr>
            <a:r>
              <a:rPr lang="en-US" dirty="0" err="1" smtClean="0"/>
              <a:t>d</a:t>
            </a:r>
            <a:r>
              <a:rPr lang="en-US" dirty="0" smtClean="0"/>
              <a:t>. Proved stability of American government</a:t>
            </a:r>
          </a:p>
          <a:p>
            <a:pPr lvl="0">
              <a:buNone/>
            </a:pPr>
            <a:endParaRPr lang="en-US" sz="2400" dirty="0" smtClean="0"/>
          </a:p>
          <a:p>
            <a:pPr lvl="0">
              <a:buNone/>
            </a:pPr>
            <a:endParaRPr lang="en-US" dirty="0"/>
          </a:p>
        </p:txBody>
      </p:sp>
      <p:pic>
        <p:nvPicPr>
          <p:cNvPr id="4" name="Picture 3"/>
          <p:cNvPicPr>
            <a:picLocks noChangeAspect="1"/>
          </p:cNvPicPr>
          <p:nvPr/>
        </p:nvPicPr>
        <p:blipFill>
          <a:blip r:embed="rId3"/>
          <a:stretch>
            <a:fillRect/>
          </a:stretch>
        </p:blipFill>
        <p:spPr>
          <a:xfrm>
            <a:off x="1926553" y="4094715"/>
            <a:ext cx="7217445" cy="276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Most Important Year!</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Around the room 5 dates are posted:</a:t>
            </a:r>
          </a:p>
          <a:p>
            <a:pPr lvl="1"/>
            <a:r>
              <a:rPr lang="en-US" dirty="0" smtClean="0"/>
              <a:t>1607 </a:t>
            </a:r>
          </a:p>
          <a:p>
            <a:pPr lvl="1"/>
            <a:r>
              <a:rPr lang="en-US" dirty="0" smtClean="0"/>
              <a:t>1776</a:t>
            </a:r>
          </a:p>
          <a:p>
            <a:pPr lvl="1"/>
            <a:r>
              <a:rPr lang="en-US" dirty="0" smtClean="0"/>
              <a:t>1786</a:t>
            </a:r>
          </a:p>
          <a:p>
            <a:pPr lvl="1"/>
            <a:r>
              <a:rPr lang="en-US" dirty="0" smtClean="0"/>
              <a:t>1787 </a:t>
            </a:r>
          </a:p>
          <a:p>
            <a:pPr lvl="1"/>
            <a:r>
              <a:rPr lang="en-US" dirty="0" smtClean="0"/>
              <a:t>1800</a:t>
            </a:r>
          </a:p>
          <a:p>
            <a:r>
              <a:rPr lang="en-US" u="sng" dirty="0" smtClean="0"/>
              <a:t>Silently</a:t>
            </a:r>
            <a:r>
              <a:rPr lang="en-US" dirty="0" smtClean="0"/>
              <a:t> move to the year that you believe best answer the question below:</a:t>
            </a:r>
          </a:p>
          <a:p>
            <a:pPr lvl="1"/>
            <a:r>
              <a:rPr lang="en-US" i="1" dirty="0" smtClean="0"/>
              <a:t>At what point was a democracy established in the United States?</a:t>
            </a:r>
            <a:endParaRPr lang="en-US"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Most Important Year!</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On your index card:</a:t>
            </a:r>
          </a:p>
          <a:p>
            <a:pPr lvl="1"/>
            <a:r>
              <a:rPr lang="en-US" u="sng" dirty="0" smtClean="0"/>
              <a:t>Back</a:t>
            </a:r>
            <a:r>
              <a:rPr lang="en-US" dirty="0" smtClean="0"/>
              <a:t> (blank side): List in bullet points 4-5 pieces of outside information you can use to support your choice</a:t>
            </a:r>
          </a:p>
          <a:p>
            <a:pPr lvl="1"/>
            <a:r>
              <a:rPr lang="en-US" u="sng" dirty="0" smtClean="0"/>
              <a:t>Front</a:t>
            </a:r>
            <a:r>
              <a:rPr lang="en-US" dirty="0" smtClean="0"/>
              <a:t> (lined side): Write a paragraph using your outside information to answer the question below</a:t>
            </a:r>
          </a:p>
          <a:p>
            <a:pPr lvl="1">
              <a:buNone/>
            </a:pPr>
            <a:endParaRPr lang="en-US" u="sng" dirty="0" smtClean="0"/>
          </a:p>
          <a:p>
            <a:pPr lvl="1">
              <a:buNone/>
            </a:pPr>
            <a:r>
              <a:rPr lang="en-US" i="1" dirty="0" smtClean="0"/>
              <a:t>	Why do you believe _____ was the year democracy was established in America? Why were the events of this year more important to American democracy than the Election of 1800?</a:t>
            </a:r>
            <a:endParaRPr lang="en-US" dirty="0" smtClean="0"/>
          </a:p>
          <a:p>
            <a:pPr lvl="1">
              <a:buNone/>
            </a:pPr>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6: 11/27/12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a:t>
            </a:r>
          </a:p>
          <a:p>
            <a:r>
              <a:rPr lang="en-US" sz="2800" dirty="0" smtClean="0"/>
              <a:t>Trade index cards with the person next to you</a:t>
            </a:r>
          </a:p>
          <a:p>
            <a:r>
              <a:rPr lang="en-US" sz="2800" dirty="0" smtClean="0"/>
              <a:t>Silently grade their paragraph based on the following scale:</a:t>
            </a:r>
          </a:p>
          <a:p>
            <a:pPr lvl="1"/>
            <a:r>
              <a:rPr lang="en-US" sz="2000" b="1" u="sng" dirty="0" smtClean="0"/>
              <a:t>8 – 10</a:t>
            </a:r>
            <a:r>
              <a:rPr lang="en-US" sz="2000" dirty="0" smtClean="0"/>
              <a:t>: Develops a specific argument, supported with 5 pieces of outside information, analyzes reasoning and consequences of their position</a:t>
            </a:r>
            <a:endParaRPr lang="en-US" dirty="0" smtClean="0"/>
          </a:p>
          <a:p>
            <a:pPr lvl="1"/>
            <a:r>
              <a:rPr lang="en-US" sz="2000" u="sng" dirty="0" smtClean="0"/>
              <a:t>5 – 7</a:t>
            </a:r>
            <a:r>
              <a:rPr lang="en-US" sz="2000" dirty="0" smtClean="0"/>
              <a:t>: Only 3 – 4 pieces of outside information, explains relevance of this information</a:t>
            </a:r>
            <a:endParaRPr lang="en-US" dirty="0" smtClean="0"/>
          </a:p>
          <a:p>
            <a:pPr lvl="1"/>
            <a:r>
              <a:rPr lang="en-US" sz="2000" u="sng" dirty="0" smtClean="0"/>
              <a:t>2 – 4</a:t>
            </a:r>
            <a:r>
              <a:rPr lang="en-US" sz="2000" dirty="0" smtClean="0"/>
              <a:t>: Only 1 – 2 pieces of outside information, describes outside information</a:t>
            </a:r>
            <a:endParaRPr lang="en-US" dirty="0" smtClean="0"/>
          </a:p>
          <a:p>
            <a:pPr lvl="1"/>
            <a:r>
              <a:rPr lang="en-US" sz="2000" b="1" u="sng" dirty="0" smtClean="0"/>
              <a:t>0 – 1</a:t>
            </a:r>
            <a:r>
              <a:rPr lang="en-US" sz="2000" dirty="0" smtClean="0"/>
              <a:t>: Lacking an argument or outside information</a:t>
            </a:r>
          </a:p>
          <a:p>
            <a:r>
              <a:rPr lang="en-US" sz="2400" dirty="0" smtClean="0"/>
              <a:t>Write their grade on the back of the index card </a:t>
            </a:r>
          </a:p>
          <a:p>
            <a:pPr>
              <a:buNone/>
            </a:pPr>
            <a:endParaRPr lang="en-US" sz="2400" b="1" u="sng"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Most Important Year!</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Around the room 5 dates are posted:</a:t>
            </a:r>
          </a:p>
          <a:p>
            <a:pPr lvl="1"/>
            <a:r>
              <a:rPr lang="en-US" dirty="0" smtClean="0"/>
              <a:t>1607 </a:t>
            </a:r>
          </a:p>
          <a:p>
            <a:pPr lvl="1"/>
            <a:r>
              <a:rPr lang="en-US" dirty="0" smtClean="0"/>
              <a:t>1776</a:t>
            </a:r>
          </a:p>
          <a:p>
            <a:pPr lvl="1"/>
            <a:r>
              <a:rPr lang="en-US" dirty="0" smtClean="0"/>
              <a:t>1786</a:t>
            </a:r>
          </a:p>
          <a:p>
            <a:pPr lvl="1"/>
            <a:r>
              <a:rPr lang="en-US" dirty="0" smtClean="0"/>
              <a:t>1787 </a:t>
            </a:r>
          </a:p>
          <a:p>
            <a:pPr lvl="1"/>
            <a:r>
              <a:rPr lang="en-US" dirty="0" smtClean="0"/>
              <a:t>1800</a:t>
            </a:r>
          </a:p>
          <a:p>
            <a:r>
              <a:rPr lang="en-US" u="sng" dirty="0" smtClean="0"/>
              <a:t>Silently</a:t>
            </a:r>
            <a:r>
              <a:rPr lang="en-US" dirty="0" smtClean="0"/>
              <a:t> move to the year that you believe best answer the question below:</a:t>
            </a:r>
          </a:p>
          <a:p>
            <a:pPr lvl="1"/>
            <a:r>
              <a:rPr lang="en-US" i="1" dirty="0" smtClean="0"/>
              <a:t>At what point was a democracy established in the United States?</a:t>
            </a:r>
            <a:endParaRPr lang="en-US"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Homework: (written on handout)</a:t>
            </a:r>
            <a:endParaRPr lang="en-US" dirty="0"/>
          </a:p>
        </p:txBody>
      </p:sp>
      <p:sp>
        <p:nvSpPr>
          <p:cNvPr id="3" name="Content Placeholder 2"/>
          <p:cNvSpPr>
            <a:spLocks noGrp="1"/>
          </p:cNvSpPr>
          <p:nvPr>
            <p:ph sz="half" idx="1"/>
          </p:nvPr>
        </p:nvSpPr>
        <p:spPr>
          <a:xfrm>
            <a:off x="1926554" y="1184320"/>
            <a:ext cx="6760245" cy="4525963"/>
          </a:xfrm>
        </p:spPr>
        <p:txBody>
          <a:bodyPr>
            <a:normAutofit fontScale="77500" lnSpcReduction="20000"/>
          </a:bodyPr>
          <a:lstStyle/>
          <a:p>
            <a:pPr>
              <a:buNone/>
            </a:pPr>
            <a:r>
              <a:rPr lang="en-US" b="1" dirty="0" smtClean="0"/>
              <a:t>Read </a:t>
            </a:r>
            <a:r>
              <a:rPr lang="en-US" b="1" dirty="0" err="1" smtClean="0"/>
              <a:t>p</a:t>
            </a:r>
            <a:r>
              <a:rPr lang="en-US" b="1" dirty="0" smtClean="0"/>
              <a:t>. 172 – 186, Literal and Analytical Notes</a:t>
            </a:r>
          </a:p>
          <a:p>
            <a:pPr>
              <a:buNone/>
            </a:pPr>
            <a:endParaRPr lang="en-US" dirty="0" smtClean="0"/>
          </a:p>
          <a:p>
            <a:pPr>
              <a:buNone/>
            </a:pPr>
            <a:r>
              <a:rPr lang="en-US" b="1" dirty="0" smtClean="0"/>
              <a:t>Vocabulary Flash Cards:</a:t>
            </a:r>
          </a:p>
          <a:p>
            <a:pPr>
              <a:buNone/>
            </a:pPr>
            <a:r>
              <a:rPr lang="en-US" dirty="0" smtClean="0"/>
              <a:t>- Society of Cincinnati</a:t>
            </a:r>
          </a:p>
          <a:p>
            <a:pPr>
              <a:buNone/>
            </a:pPr>
            <a:r>
              <a:rPr lang="en-US" dirty="0" smtClean="0"/>
              <a:t>- Disestablished</a:t>
            </a:r>
          </a:p>
          <a:p>
            <a:pPr>
              <a:buNone/>
            </a:pPr>
            <a:r>
              <a:rPr lang="en-US" dirty="0" smtClean="0"/>
              <a:t>- Virginia Statute for Religious Freedom</a:t>
            </a:r>
          </a:p>
          <a:p>
            <a:pPr>
              <a:buNone/>
            </a:pPr>
            <a:r>
              <a:rPr lang="en-US" dirty="0" smtClean="0"/>
              <a:t>- Civic Virtue</a:t>
            </a:r>
          </a:p>
          <a:p>
            <a:pPr>
              <a:buNone/>
            </a:pPr>
            <a:r>
              <a:rPr lang="en-US" dirty="0" smtClean="0"/>
              <a:t>- Articles of Confederation</a:t>
            </a:r>
          </a:p>
          <a:p>
            <a:pPr>
              <a:buNone/>
            </a:pPr>
            <a:r>
              <a:rPr lang="en-US" dirty="0" smtClean="0"/>
              <a:t>- Old Northwest</a:t>
            </a:r>
          </a:p>
          <a:p>
            <a:pPr>
              <a:buNone/>
            </a:pPr>
            <a:r>
              <a:rPr lang="en-US" dirty="0" smtClean="0"/>
              <a:t>- Land Ordinance of 1785</a:t>
            </a:r>
          </a:p>
          <a:p>
            <a:pPr>
              <a:buNone/>
            </a:pPr>
            <a:r>
              <a:rPr lang="en-US" dirty="0" smtClean="0"/>
              <a:t>- Northwest Ordinance</a:t>
            </a:r>
          </a:p>
          <a:p>
            <a:pPr>
              <a:buNone/>
            </a:pPr>
            <a:r>
              <a:rPr lang="en-US" dirty="0" smtClean="0"/>
              <a:t>- </a:t>
            </a:r>
            <a:r>
              <a:rPr lang="en-US" dirty="0" err="1" smtClean="0"/>
              <a:t>Shays’s</a:t>
            </a:r>
            <a:r>
              <a:rPr lang="en-US" dirty="0" smtClean="0"/>
              <a:t> Rebellion </a:t>
            </a:r>
          </a:p>
          <a:p>
            <a:pPr>
              <a:buNone/>
            </a:pPr>
            <a:r>
              <a:rPr lang="en-US" dirty="0" smtClean="0"/>
              <a:t>- Lord Sheffield (</a:t>
            </a:r>
            <a:r>
              <a:rPr lang="en-US" dirty="0" err="1" smtClean="0"/>
              <a:t>p</a:t>
            </a:r>
            <a:r>
              <a:rPr lang="en-US" dirty="0" smtClean="0"/>
              <a:t>. 183)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DON’T FORGET!</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Our US History Trivia Contest Starts TODAY!!!</a:t>
            </a:r>
          </a:p>
          <a:p>
            <a:pPr lvl="0"/>
            <a:endParaRPr lang="en-US" dirty="0" smtClean="0"/>
          </a:p>
          <a:p>
            <a:pPr lvl="0"/>
            <a:r>
              <a:rPr lang="en-US" dirty="0" smtClean="0"/>
              <a:t>Eat lunch quickly! Then come upstairs by 12:05 for trivia!</a:t>
            </a:r>
          </a:p>
          <a:p>
            <a:pPr lvl="0"/>
            <a:endParaRPr lang="en-US" dirty="0" smtClean="0"/>
          </a:p>
          <a:p>
            <a:pPr lvl="0"/>
            <a:r>
              <a:rPr lang="en-US" dirty="0" smtClean="0"/>
              <a:t>Winning peer groups get prizes!</a:t>
            </a:r>
          </a:p>
          <a:p>
            <a:endParaRPr lang="en-US" u="sng" dirty="0" smtClean="0"/>
          </a:p>
        </p:txBody>
      </p:sp>
      <p:pic>
        <p:nvPicPr>
          <p:cNvPr id="4" name="Picture 3"/>
          <p:cNvPicPr>
            <a:picLocks noChangeAspect="1"/>
          </p:cNvPicPr>
          <p:nvPr/>
        </p:nvPicPr>
        <p:blipFill>
          <a:blip r:embed="rId2"/>
          <a:stretch>
            <a:fillRect/>
          </a:stretch>
        </p:blipFill>
        <p:spPr>
          <a:xfrm>
            <a:off x="1883742" y="4879067"/>
            <a:ext cx="7260258" cy="16543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DON’T FORGET!</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Due to timing we will not have the quizzes for the unit…</a:t>
            </a:r>
          </a:p>
          <a:p>
            <a:pPr lvl="0"/>
            <a:endParaRPr lang="en-US" dirty="0" smtClean="0"/>
          </a:p>
          <a:p>
            <a:pPr lvl="0"/>
            <a:r>
              <a:rPr lang="en-US" dirty="0" smtClean="0"/>
              <a:t>Instead we will have an exam that covers all of Unit 3. This exam will take place next Wednesday 7</a:t>
            </a:r>
            <a:r>
              <a:rPr lang="en-US" baseline="30000" dirty="0" smtClean="0"/>
              <a:t>th</a:t>
            </a:r>
            <a:r>
              <a:rPr lang="en-US" dirty="0" smtClean="0"/>
              <a:t> period.</a:t>
            </a:r>
          </a:p>
          <a:p>
            <a:endParaRPr lang="en-US" u="sng" dirty="0" smtClean="0"/>
          </a:p>
          <a:p>
            <a:r>
              <a:rPr lang="en-US" dirty="0" smtClean="0"/>
              <a:t>We will have a review quiz on Friday to practice more Multiple Choice questions.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Jefferson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dirty="0" smtClean="0"/>
              <a:t>Objective: </a:t>
            </a:r>
            <a:r>
              <a:rPr lang="en-US" u="sng" dirty="0" smtClean="0"/>
              <a:t>Unit 3 Lesson 6</a:t>
            </a:r>
            <a:r>
              <a:rPr lang="en-US" dirty="0" smtClean="0"/>
              <a:t> - SWBAT assess the impact of domestic and foreign policy decisions on national growth in the early 1800’s.  </a:t>
            </a:r>
          </a:p>
          <a:p>
            <a:pPr lvl="0">
              <a:buNone/>
            </a:pPr>
            <a:endParaRPr lang="en-US" sz="2400" dirty="0" smtClean="0"/>
          </a:p>
          <a:p>
            <a:pPr lvl="0">
              <a:buNone/>
            </a:pPr>
            <a:endParaRPr lang="en-US" dirty="0"/>
          </a:p>
        </p:txBody>
      </p:sp>
      <p:pic>
        <p:nvPicPr>
          <p:cNvPr id="4" name="Picture 3"/>
          <p:cNvPicPr>
            <a:picLocks noChangeAspect="1"/>
          </p:cNvPicPr>
          <p:nvPr/>
        </p:nvPicPr>
        <p:blipFill>
          <a:blip r:embed="rId2"/>
          <a:stretch>
            <a:fillRect/>
          </a:stretch>
        </p:blipFill>
        <p:spPr>
          <a:xfrm>
            <a:off x="1926553" y="3809640"/>
            <a:ext cx="7217445" cy="3048360"/>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Jefferson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 Believed in strict neutrality</a:t>
            </a:r>
          </a:p>
          <a:p>
            <a:pPr lvl="0">
              <a:buNone/>
            </a:pPr>
            <a:r>
              <a:rPr lang="en-US" dirty="0" smtClean="0"/>
              <a:t>II. Refusal to use </a:t>
            </a:r>
            <a:r>
              <a:rPr lang="en-US" b="1" u="sng" dirty="0" smtClean="0"/>
              <a:t>patronage</a:t>
            </a:r>
            <a:r>
              <a:rPr lang="en-US" dirty="0" smtClean="0"/>
              <a:t> system limits support</a:t>
            </a:r>
          </a:p>
          <a:p>
            <a:pPr lvl="0">
              <a:buNone/>
            </a:pPr>
            <a:r>
              <a:rPr lang="en-US" dirty="0" smtClean="0"/>
              <a:t>III. Reduced national debt</a:t>
            </a:r>
          </a:p>
          <a:p>
            <a:pPr lvl="1">
              <a:buNone/>
            </a:pPr>
            <a:r>
              <a:rPr lang="en-US" dirty="0" smtClean="0"/>
              <a:t>a. Shrank army</a:t>
            </a:r>
          </a:p>
          <a:p>
            <a:pPr lvl="1">
              <a:buNone/>
            </a:pPr>
            <a:r>
              <a:rPr lang="en-US" dirty="0" err="1" smtClean="0"/>
              <a:t>b</a:t>
            </a:r>
            <a:r>
              <a:rPr lang="en-US" dirty="0" smtClean="0"/>
              <a:t>. Small navy used in </a:t>
            </a:r>
            <a:r>
              <a:rPr lang="en-US" b="1" u="sng" dirty="0" err="1" smtClean="0"/>
              <a:t>Tripolitan</a:t>
            </a:r>
            <a:r>
              <a:rPr lang="en-US" b="1" u="sng" dirty="0" smtClean="0"/>
              <a:t> War</a:t>
            </a:r>
            <a:endParaRPr lang="en-US" dirty="0" smtClean="0"/>
          </a:p>
          <a:p>
            <a:pPr lvl="0">
              <a:buNone/>
            </a:pPr>
            <a:endParaRPr lang="en-US" sz="2400" dirty="0" smtClean="0"/>
          </a:p>
          <a:p>
            <a:pPr lvl="0">
              <a:buNone/>
            </a:pPr>
            <a:endParaRPr lang="en-US" dirty="0"/>
          </a:p>
        </p:txBody>
      </p:sp>
      <p:pic>
        <p:nvPicPr>
          <p:cNvPr id="4" name="Picture 3"/>
          <p:cNvPicPr>
            <a:picLocks noChangeAspect="1"/>
          </p:cNvPicPr>
          <p:nvPr/>
        </p:nvPicPr>
        <p:blipFill>
          <a:blip r:embed="rId2"/>
          <a:stretch>
            <a:fillRect/>
          </a:stretch>
        </p:blipFill>
        <p:spPr>
          <a:xfrm>
            <a:off x="1926554" y="3583623"/>
            <a:ext cx="3098117" cy="3274377"/>
          </a:xfrm>
          <a:prstGeom prst="rect">
            <a:avLst/>
          </a:prstGeom>
        </p:spPr>
      </p:pic>
      <p:pic>
        <p:nvPicPr>
          <p:cNvPr id="5" name="Picture 4"/>
          <p:cNvPicPr>
            <a:picLocks noChangeAspect="1"/>
          </p:cNvPicPr>
          <p:nvPr/>
        </p:nvPicPr>
        <p:blipFill>
          <a:blip r:embed="rId3"/>
          <a:stretch>
            <a:fillRect/>
          </a:stretch>
        </p:blipFill>
        <p:spPr>
          <a:xfrm>
            <a:off x="5024671" y="3583622"/>
            <a:ext cx="4119328" cy="32743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Jefferson Presidency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IV. Effects of the </a:t>
            </a:r>
            <a:r>
              <a:rPr lang="en-US" b="1" u="sng" dirty="0" smtClean="0"/>
              <a:t>Louisiana Purchase</a:t>
            </a:r>
            <a:endParaRPr lang="en-US" dirty="0" smtClean="0"/>
          </a:p>
          <a:p>
            <a:pPr lvl="1">
              <a:buNone/>
            </a:pPr>
            <a:r>
              <a:rPr lang="en-US" dirty="0" smtClean="0"/>
              <a:t>a. Access to Mississippi river</a:t>
            </a:r>
          </a:p>
          <a:p>
            <a:pPr lvl="1">
              <a:buNone/>
            </a:pPr>
            <a:r>
              <a:rPr lang="en-US" dirty="0" err="1" smtClean="0"/>
              <a:t>b</a:t>
            </a:r>
            <a:r>
              <a:rPr lang="en-US" dirty="0" smtClean="0"/>
              <a:t>. Eliminated European presence</a:t>
            </a:r>
          </a:p>
          <a:p>
            <a:pPr lvl="1">
              <a:buNone/>
            </a:pPr>
            <a:r>
              <a:rPr lang="en-US" dirty="0" err="1" smtClean="0"/>
              <a:t>c</a:t>
            </a:r>
            <a:r>
              <a:rPr lang="en-US" dirty="0" smtClean="0"/>
              <a:t>. Opened the West</a:t>
            </a:r>
          </a:p>
          <a:p>
            <a:pPr lvl="0">
              <a:buNone/>
            </a:pPr>
            <a:endParaRPr lang="en-US" sz="2400" dirty="0" smtClean="0"/>
          </a:p>
          <a:p>
            <a:pPr lvl="0">
              <a:buNone/>
            </a:pPr>
            <a:endParaRPr lang="en-US" dirty="0"/>
          </a:p>
        </p:txBody>
      </p:sp>
      <p:pic>
        <p:nvPicPr>
          <p:cNvPr id="4" name="Picture 3"/>
          <p:cNvPicPr>
            <a:picLocks noChangeAspect="1"/>
          </p:cNvPicPr>
          <p:nvPr/>
        </p:nvPicPr>
        <p:blipFill>
          <a:blip r:embed="rId2"/>
          <a:stretch>
            <a:fillRect/>
          </a:stretch>
        </p:blipFill>
        <p:spPr>
          <a:xfrm>
            <a:off x="1926553" y="2565676"/>
            <a:ext cx="4786065" cy="4292324"/>
          </a:xfrm>
          <a:prstGeom prst="rect">
            <a:avLst/>
          </a:prstGeom>
        </p:spPr>
      </p:pic>
      <p:pic>
        <p:nvPicPr>
          <p:cNvPr id="5" name="Picture 4"/>
          <p:cNvPicPr>
            <a:picLocks noChangeAspect="1"/>
          </p:cNvPicPr>
          <p:nvPr/>
        </p:nvPicPr>
        <p:blipFill>
          <a:blip r:embed="rId3"/>
          <a:stretch>
            <a:fillRect/>
          </a:stretch>
        </p:blipFill>
        <p:spPr>
          <a:xfrm>
            <a:off x="6712618" y="2565676"/>
            <a:ext cx="2431381" cy="4292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26554" y="41321"/>
            <a:ext cx="7217445" cy="6816680"/>
          </a:xfrm>
          <a:prstGeom prst="rect">
            <a:avLst/>
          </a:prstGeom>
        </p:spPr>
      </p:pic>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Unstable Neutrality</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 Napoleonic Wars put US between Britain and France</a:t>
            </a:r>
          </a:p>
          <a:p>
            <a:pPr lvl="0">
              <a:buNone/>
            </a:pPr>
            <a:r>
              <a:rPr lang="en-US" dirty="0" smtClean="0"/>
              <a:t>II. Both nations block American trade</a:t>
            </a:r>
          </a:p>
          <a:p>
            <a:pPr lvl="1">
              <a:buNone/>
            </a:pPr>
            <a:r>
              <a:rPr lang="en-US" dirty="0" smtClean="0"/>
              <a:t>a. British </a:t>
            </a:r>
            <a:r>
              <a:rPr lang="en-US" b="1" u="sng" dirty="0" smtClean="0"/>
              <a:t>Orders in Council</a:t>
            </a:r>
            <a:endParaRPr lang="en-US" dirty="0" smtClean="0"/>
          </a:p>
          <a:p>
            <a:pPr lvl="1">
              <a:buNone/>
            </a:pPr>
            <a:r>
              <a:rPr lang="en-US" dirty="0" err="1" smtClean="0"/>
              <a:t>b</a:t>
            </a:r>
            <a:r>
              <a:rPr lang="en-US" dirty="0" smtClean="0"/>
              <a:t>. Napoleon’s blockade</a:t>
            </a:r>
          </a:p>
          <a:p>
            <a:pPr lvl="0">
              <a:buNone/>
            </a:pPr>
            <a:r>
              <a:rPr lang="en-US" dirty="0" smtClean="0"/>
              <a:t>III. </a:t>
            </a:r>
            <a:r>
              <a:rPr lang="en-US" b="1" u="sng" dirty="0" err="1" smtClean="0"/>
              <a:t>Impressment</a:t>
            </a:r>
            <a:r>
              <a:rPr lang="en-US" dirty="0" smtClean="0"/>
              <a:t> angers Americans</a:t>
            </a:r>
          </a:p>
          <a:p>
            <a:pPr lvl="0">
              <a:buNone/>
            </a:pPr>
            <a:r>
              <a:rPr lang="en-US" dirty="0" smtClean="0"/>
              <a:t>IV. Jefferson supports </a:t>
            </a:r>
            <a:r>
              <a:rPr lang="en-US" b="1" u="sng" dirty="0" smtClean="0"/>
              <a:t>Embargo Act of 1807</a:t>
            </a:r>
            <a:r>
              <a:rPr lang="en-US" dirty="0" smtClean="0"/>
              <a:t> </a:t>
            </a:r>
          </a:p>
          <a:p>
            <a:pPr lvl="1">
              <a:buNone/>
            </a:pPr>
            <a:r>
              <a:rPr lang="en-US" dirty="0" smtClean="0"/>
              <a:t>a. Bans all foreign trade</a:t>
            </a:r>
          </a:p>
          <a:p>
            <a:pPr lvl="1">
              <a:buNone/>
            </a:pPr>
            <a:r>
              <a:rPr lang="en-US" dirty="0" err="1" smtClean="0"/>
              <a:t>b</a:t>
            </a:r>
            <a:r>
              <a:rPr lang="en-US" dirty="0" smtClean="0"/>
              <a:t>. Replaced by </a:t>
            </a:r>
            <a:r>
              <a:rPr lang="en-US" b="1" u="sng" dirty="0" smtClean="0"/>
              <a:t>Non-Intercourse Act of 1809</a:t>
            </a:r>
            <a:r>
              <a:rPr lang="en-US" b="1" dirty="0" smtClean="0"/>
              <a:t> </a:t>
            </a:r>
          </a:p>
          <a:p>
            <a:pPr lvl="1">
              <a:buNone/>
            </a:pPr>
            <a:r>
              <a:rPr lang="en-US" b="1" dirty="0" smtClean="0"/>
              <a:t>	</a:t>
            </a:r>
            <a:r>
              <a:rPr lang="en-US" dirty="0" err="1" smtClean="0"/>
              <a:t>i</a:t>
            </a:r>
            <a:r>
              <a:rPr lang="en-US" dirty="0" smtClean="0"/>
              <a:t>. Bans trade with Britain and France</a:t>
            </a:r>
          </a:p>
          <a:p>
            <a:pPr lvl="0">
              <a:buNone/>
            </a:pPr>
            <a:endParaRPr lang="en-US" dirty="0" smtClean="0"/>
          </a:p>
          <a:p>
            <a:pPr lvl="0">
              <a:buNone/>
            </a:pPr>
            <a:endParaRPr lang="en-US" sz="2400" dirty="0" smtClean="0"/>
          </a:p>
          <a:p>
            <a:pPr lvl="0">
              <a:buNone/>
            </a:pPr>
            <a:endParaRPr lang="en-US" dirty="0"/>
          </a:p>
        </p:txBody>
      </p:sp>
      <p:pic>
        <p:nvPicPr>
          <p:cNvPr id="4" name="Picture 3"/>
          <p:cNvPicPr>
            <a:picLocks noChangeAspect="1"/>
          </p:cNvPicPr>
          <p:nvPr/>
        </p:nvPicPr>
        <p:blipFill>
          <a:blip r:embed="rId3"/>
          <a:stretch>
            <a:fillRect/>
          </a:stretch>
        </p:blipFill>
        <p:spPr>
          <a:xfrm>
            <a:off x="1926554" y="1353170"/>
            <a:ext cx="3175000" cy="4357114"/>
          </a:xfrm>
          <a:prstGeom prst="rect">
            <a:avLst/>
          </a:prstGeom>
        </p:spPr>
      </p:pic>
      <p:pic>
        <p:nvPicPr>
          <p:cNvPr id="6" name="Picture 5"/>
          <p:cNvPicPr>
            <a:picLocks noChangeAspect="1"/>
          </p:cNvPicPr>
          <p:nvPr/>
        </p:nvPicPr>
        <p:blipFill>
          <a:blip r:embed="rId4"/>
          <a:stretch>
            <a:fillRect/>
          </a:stretch>
        </p:blipFill>
        <p:spPr>
          <a:xfrm>
            <a:off x="5101554" y="1394636"/>
            <a:ext cx="4042445" cy="4315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3">
                                            <p:txEl>
                                              <p:pRg st="0" end="0"/>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
                                            <p:txEl>
                                              <p:pRg st="1" end="1"/>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
                                            <p:txEl>
                                              <p:pRg st="2" end="2"/>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xEl>
                                              <p:pRg st="3" end="3"/>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
                                            <p:txEl>
                                              <p:pRg st="4" end="4"/>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
                                            <p:txEl>
                                              <p:pRg st="5" end="5"/>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
                                            <p:txEl>
                                              <p:pRg st="6" end="6"/>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
                                            <p:txEl>
                                              <p:pRg st="7" end="7"/>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
                                            <p:txEl>
                                              <p:pRg st="8" end="8"/>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3358" y="2459456"/>
            <a:ext cx="7280642" cy="4398544"/>
          </a:xfrm>
          <a:prstGeom prst="rect">
            <a:avLst/>
          </a:prstGeom>
        </p:spPr>
      </p:pic>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Madison as President</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lvl="0">
              <a:buNone/>
            </a:pPr>
            <a:r>
              <a:rPr lang="en-US" dirty="0" smtClean="0"/>
              <a:t>I. Madison becomes President in 1809</a:t>
            </a:r>
          </a:p>
          <a:p>
            <a:pPr lvl="1">
              <a:buNone/>
            </a:pPr>
            <a:r>
              <a:rPr lang="en-US" dirty="0" smtClean="0"/>
              <a:t>a. Congress passes </a:t>
            </a:r>
            <a:r>
              <a:rPr lang="en-US" b="1" u="sng" dirty="0" smtClean="0"/>
              <a:t>Macon’s Bill No. 2</a:t>
            </a:r>
            <a:endParaRPr lang="en-US" dirty="0" smtClean="0"/>
          </a:p>
          <a:p>
            <a:pPr lvl="1">
              <a:buNone/>
            </a:pPr>
            <a:r>
              <a:rPr lang="en-US" dirty="0" err="1" smtClean="0"/>
              <a:t>b</a:t>
            </a:r>
            <a:r>
              <a:rPr lang="en-US" dirty="0" smtClean="0"/>
              <a:t>. If either Britain or France open trade, America will bring back the embargo against the other country</a:t>
            </a:r>
          </a:p>
          <a:p>
            <a:pPr lvl="0">
              <a:buNone/>
            </a:pPr>
            <a:endParaRPr lang="en-US" dirty="0" smtClean="0"/>
          </a:p>
          <a:p>
            <a:pPr lvl="0">
              <a:buNone/>
            </a:pPr>
            <a:endParaRPr lang="en-US" sz="2400" dirty="0" smtClean="0"/>
          </a:p>
          <a:p>
            <a:pPr lvl="0">
              <a:buNone/>
            </a:pPr>
            <a:endParaRPr lang="en-US" dirty="0"/>
          </a:p>
        </p:txBody>
      </p:sp>
      <p:pic>
        <p:nvPicPr>
          <p:cNvPr id="4" name="Picture 3"/>
          <p:cNvPicPr>
            <a:picLocks noChangeAspect="1"/>
          </p:cNvPicPr>
          <p:nvPr/>
        </p:nvPicPr>
        <p:blipFill>
          <a:blip r:embed="rId3"/>
          <a:stretch>
            <a:fillRect/>
          </a:stretch>
        </p:blipFill>
        <p:spPr>
          <a:xfrm>
            <a:off x="1926554" y="2459456"/>
            <a:ext cx="7217446" cy="43985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Embargo vs Macon’s Bill No. 2</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Use your documents and the American Nation text to complete the worksheet.</a:t>
            </a:r>
          </a:p>
          <a:p>
            <a:pPr lvl="0"/>
            <a:endParaRPr lang="en-US" dirty="0" smtClean="0"/>
          </a:p>
          <a:p>
            <a:pPr lvl="0"/>
            <a:r>
              <a:rPr lang="en-US" dirty="0" smtClean="0"/>
              <a:t>Tomorrow we will use this worksheet as the basis of a mini-debate so finish it for homework if it is not finished in class!</a:t>
            </a:r>
          </a:p>
          <a:p>
            <a:pPr lvl="1">
              <a:buNone/>
            </a:pPr>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7: 11/28/12</a:t>
            </a:r>
            <a:endParaRPr lang="en-US" dirty="0"/>
          </a:p>
        </p:txBody>
      </p:sp>
      <p:sp>
        <p:nvSpPr>
          <p:cNvPr id="3" name="Content Placeholder 2"/>
          <p:cNvSpPr>
            <a:spLocks noGrp="1"/>
          </p:cNvSpPr>
          <p:nvPr>
            <p:ph idx="1"/>
          </p:nvPr>
        </p:nvSpPr>
        <p:spPr>
          <a:xfrm>
            <a:off x="1898012" y="919753"/>
            <a:ext cx="7245987" cy="5938247"/>
          </a:xfrm>
        </p:spPr>
        <p:txBody>
          <a:bodyPr>
            <a:noAutofit/>
          </a:bodyPr>
          <a:lstStyle/>
          <a:p>
            <a:r>
              <a:rPr lang="en-US" sz="3600" b="1" u="sng" dirty="0" smtClean="0"/>
              <a:t>Warm-Up</a:t>
            </a:r>
            <a:r>
              <a:rPr lang="en-US" sz="3600" dirty="0" smtClean="0"/>
              <a:t>: </a:t>
            </a:r>
          </a:p>
          <a:p>
            <a:r>
              <a:rPr lang="en-US" sz="2800" dirty="0" smtClean="0"/>
              <a:t>Move into the groups below:</a:t>
            </a:r>
          </a:p>
          <a:p>
            <a:endParaRPr lang="en-US" sz="2800" dirty="0" smtClean="0"/>
          </a:p>
          <a:p>
            <a:pPr>
              <a:buNone/>
            </a:pPr>
            <a:endParaRPr lang="en-US" sz="2800" dirty="0" smtClean="0"/>
          </a:p>
          <a:p>
            <a:pPr>
              <a:buNone/>
            </a:pPr>
            <a:endParaRPr lang="en-US" sz="2800" dirty="0" smtClean="0"/>
          </a:p>
          <a:p>
            <a:pPr>
              <a:buNone/>
            </a:pPr>
            <a:endParaRPr lang="en-US" sz="2800" dirty="0" smtClean="0"/>
          </a:p>
          <a:p>
            <a:r>
              <a:rPr lang="en-US" sz="2800" dirty="0" smtClean="0"/>
              <a:t>You have 5 minutes to decide</a:t>
            </a:r>
          </a:p>
          <a:p>
            <a:pPr marL="971550" lvl="1" indent="-514350">
              <a:buAutoNum type="alphaLcParenBoth"/>
            </a:pPr>
            <a:r>
              <a:rPr lang="en-US" dirty="0" smtClean="0"/>
              <a:t>Who will speak for your group</a:t>
            </a:r>
          </a:p>
          <a:p>
            <a:pPr marL="971550" lvl="1" indent="-514350">
              <a:buAutoNum type="alphaLcParenBoth"/>
            </a:pPr>
            <a:r>
              <a:rPr lang="en-US" dirty="0" smtClean="0"/>
              <a:t>What main points you will make about why your act was the better option</a:t>
            </a:r>
          </a:p>
          <a:p>
            <a:pPr marL="971550" lvl="1" indent="-514350">
              <a:buNone/>
            </a:pPr>
            <a:r>
              <a:rPr lang="en-US" sz="2400" b="1" dirty="0" smtClean="0"/>
              <a:t>**The people who spoke yesterday during the warm-up cannot be your representatives today!</a:t>
            </a:r>
          </a:p>
        </p:txBody>
      </p:sp>
      <p:graphicFrame>
        <p:nvGraphicFramePr>
          <p:cNvPr id="4" name="Table 3"/>
          <p:cNvGraphicFramePr>
            <a:graphicFrameLocks noGrp="1"/>
          </p:cNvGraphicFramePr>
          <p:nvPr/>
        </p:nvGraphicFramePr>
        <p:xfrm>
          <a:off x="2590800" y="2138680"/>
          <a:ext cx="6096000" cy="1833879"/>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en-US" b="0" dirty="0" smtClean="0"/>
                        <a:t>Embargo</a:t>
                      </a:r>
                      <a:r>
                        <a:rPr lang="en-US" b="0" baseline="0" dirty="0" smtClean="0"/>
                        <a:t> Act of 1807</a:t>
                      </a:r>
                      <a:endParaRPr lang="en-US" b="0" dirty="0"/>
                    </a:p>
                  </a:txBody>
                  <a:tcPr/>
                </a:tc>
                <a:tc>
                  <a:txBody>
                    <a:bodyPr/>
                    <a:lstStyle/>
                    <a:p>
                      <a:pPr algn="ctr"/>
                      <a:r>
                        <a:rPr lang="en-US" b="0" dirty="0" smtClean="0"/>
                        <a:t>Macon’s Bill No.</a:t>
                      </a:r>
                      <a:r>
                        <a:rPr lang="en-US" b="0" baseline="0" dirty="0" smtClean="0"/>
                        <a:t> 2 (1810)</a:t>
                      </a:r>
                      <a:endParaRPr lang="en-US" b="0" dirty="0"/>
                    </a:p>
                  </a:txBody>
                  <a:tcPr/>
                </a:tc>
              </a:tr>
              <a:tr h="370840">
                <a:tc>
                  <a:txBody>
                    <a:bodyPr/>
                    <a:lstStyle/>
                    <a:p>
                      <a:r>
                        <a:rPr lang="en-US" dirty="0" err="1" smtClean="0"/>
                        <a:t>Manahil</a:t>
                      </a:r>
                      <a:r>
                        <a:rPr lang="en-US" dirty="0" smtClean="0"/>
                        <a:t>               Aurora</a:t>
                      </a:r>
                    </a:p>
                    <a:p>
                      <a:r>
                        <a:rPr lang="en-US" dirty="0" err="1" smtClean="0"/>
                        <a:t>Lina</a:t>
                      </a:r>
                      <a:r>
                        <a:rPr lang="en-US" dirty="0" smtClean="0"/>
                        <a:t>                      Sara</a:t>
                      </a:r>
                    </a:p>
                    <a:p>
                      <a:r>
                        <a:rPr lang="en-US" dirty="0" err="1" smtClean="0"/>
                        <a:t>Devonique</a:t>
                      </a:r>
                      <a:endParaRPr lang="en-US" dirty="0" smtClean="0"/>
                    </a:p>
                    <a:p>
                      <a:r>
                        <a:rPr lang="en-US" dirty="0" err="1" smtClean="0"/>
                        <a:t>Tayyaba</a:t>
                      </a:r>
                      <a:endParaRPr lang="en-US" dirty="0" smtClean="0"/>
                    </a:p>
                    <a:p>
                      <a:r>
                        <a:rPr lang="en-US" dirty="0" err="1" smtClean="0"/>
                        <a:t>Shanel</a:t>
                      </a:r>
                      <a:endParaRPr lang="en-US" dirty="0" smtClean="0"/>
                    </a:p>
                  </a:txBody>
                  <a:tcPr/>
                </a:tc>
                <a:tc>
                  <a:txBody>
                    <a:bodyPr/>
                    <a:lstStyle/>
                    <a:p>
                      <a:r>
                        <a:rPr lang="en-US" dirty="0" err="1" smtClean="0"/>
                        <a:t>Marium</a:t>
                      </a:r>
                      <a:r>
                        <a:rPr lang="en-US" dirty="0" smtClean="0"/>
                        <a:t>             </a:t>
                      </a:r>
                      <a:r>
                        <a:rPr lang="en-US" dirty="0" err="1" smtClean="0"/>
                        <a:t>Urwah</a:t>
                      </a:r>
                      <a:endParaRPr lang="en-US" dirty="0" smtClean="0"/>
                    </a:p>
                    <a:p>
                      <a:r>
                        <a:rPr lang="en-US" dirty="0" err="1" smtClean="0"/>
                        <a:t>Sadia</a:t>
                      </a:r>
                      <a:r>
                        <a:rPr lang="en-US" dirty="0" smtClean="0"/>
                        <a:t>                  </a:t>
                      </a:r>
                      <a:r>
                        <a:rPr lang="en-US" dirty="0" err="1" smtClean="0"/>
                        <a:t>Deeba</a:t>
                      </a:r>
                      <a:endParaRPr lang="en-US" dirty="0" smtClean="0"/>
                    </a:p>
                    <a:p>
                      <a:r>
                        <a:rPr lang="en-US" dirty="0" smtClean="0"/>
                        <a:t>Yana</a:t>
                      </a:r>
                    </a:p>
                    <a:p>
                      <a:r>
                        <a:rPr lang="en-US" dirty="0" err="1" smtClean="0"/>
                        <a:t>Hira</a:t>
                      </a:r>
                      <a:endParaRPr lang="en-US" dirty="0" smtClean="0"/>
                    </a:p>
                    <a:p>
                      <a:r>
                        <a:rPr lang="en-US" dirty="0" smtClean="0"/>
                        <a:t>Susie</a:t>
                      </a:r>
                      <a:endParaRPr lang="en-US" dirty="0"/>
                    </a:p>
                  </a:txBody>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Embargo vs Macon’s Bill No. 2</a:t>
            </a:r>
            <a:endParaRPr lang="en-US" dirty="0"/>
          </a:p>
        </p:txBody>
      </p:sp>
      <p:sp>
        <p:nvSpPr>
          <p:cNvPr id="3" name="Content Placeholder 2"/>
          <p:cNvSpPr>
            <a:spLocks noGrp="1"/>
          </p:cNvSpPr>
          <p:nvPr>
            <p:ph sz="half" idx="1"/>
          </p:nvPr>
        </p:nvSpPr>
        <p:spPr>
          <a:xfrm>
            <a:off x="1883742" y="1600200"/>
            <a:ext cx="7260258" cy="4933244"/>
          </a:xfrm>
        </p:spPr>
        <p:txBody>
          <a:bodyPr>
            <a:normAutofit fontScale="92500" lnSpcReduction="10000"/>
          </a:bodyPr>
          <a:lstStyle/>
          <a:p>
            <a:r>
              <a:rPr lang="en-US" dirty="0" smtClean="0"/>
              <a:t>2 minutes – Embargo Act speaker explains value of this act</a:t>
            </a:r>
          </a:p>
          <a:p>
            <a:r>
              <a:rPr lang="en-US" dirty="0" smtClean="0"/>
              <a:t>1 minute – Embargo Act group is questioned by the other group</a:t>
            </a:r>
          </a:p>
          <a:p>
            <a:r>
              <a:rPr lang="en-US" dirty="0" smtClean="0"/>
              <a:t>2 minutes – Macon’s Bill speaker explains value of this act</a:t>
            </a:r>
          </a:p>
          <a:p>
            <a:r>
              <a:rPr lang="en-US" dirty="0" smtClean="0"/>
              <a:t>1 minute – Macon’s Bill group is questioned by the other group</a:t>
            </a:r>
          </a:p>
          <a:p>
            <a:r>
              <a:rPr lang="en-US" dirty="0" smtClean="0"/>
              <a:t>1 minute – Embargo act group explains why their position is better</a:t>
            </a:r>
          </a:p>
          <a:p>
            <a:r>
              <a:rPr lang="en-US" dirty="0" smtClean="0"/>
              <a:t>1 minute – Macon’s Bill group explains why their position is better</a:t>
            </a:r>
          </a:p>
          <a:p>
            <a:pPr lvl="1">
              <a:buNone/>
            </a:pPr>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1: 11/8/12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4000" b="1" u="sng" dirty="0" smtClean="0"/>
              <a:t>Warm-Up</a:t>
            </a:r>
            <a:r>
              <a:rPr lang="en-US" sz="4000" dirty="0" smtClean="0"/>
              <a:t>: Independently complete the “Struggles” column of your Articles of Confederation Chart</a:t>
            </a:r>
          </a:p>
          <a:p>
            <a:pPr>
              <a:buNone/>
            </a:pPr>
            <a:endParaRPr lang="en-US" sz="2400" b="1" u="sng"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Election of 1800</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dirty="0" smtClean="0"/>
              <a:t>Objective: </a:t>
            </a:r>
            <a:r>
              <a:rPr lang="en-US" u="sng" dirty="0" smtClean="0"/>
              <a:t>Unit 3 Lesson 5</a:t>
            </a:r>
            <a:r>
              <a:rPr lang="en-US" dirty="0" smtClean="0"/>
              <a:t> - SWBAT judge whether the election of 1800 should be considered “revolutionary” in the foundation of American democracy. </a:t>
            </a:r>
          </a:p>
          <a:p>
            <a:pPr lvl="0">
              <a:buNone/>
            </a:pPr>
            <a:endParaRPr lang="en-US" sz="2400" dirty="0" smtClean="0"/>
          </a:p>
          <a:p>
            <a:pPr lvl="0">
              <a:buNone/>
            </a:pPr>
            <a:endParaRPr lang="en-US" dirty="0"/>
          </a:p>
        </p:txBody>
      </p:sp>
      <p:pic>
        <p:nvPicPr>
          <p:cNvPr id="4" name="Picture 3"/>
          <p:cNvPicPr>
            <a:picLocks noChangeAspect="1"/>
          </p:cNvPicPr>
          <p:nvPr/>
        </p:nvPicPr>
        <p:blipFill>
          <a:blip r:embed="rId2"/>
          <a:stretch>
            <a:fillRect/>
          </a:stretch>
        </p:blipFill>
        <p:spPr>
          <a:xfrm>
            <a:off x="1926553" y="3809640"/>
            <a:ext cx="7217445" cy="304836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War of 1812</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dirty="0" smtClean="0"/>
              <a:t>Objective: </a:t>
            </a:r>
            <a:r>
              <a:rPr lang="en-US" u="sng" dirty="0" smtClean="0"/>
              <a:t>Unit 3 Lesson 7</a:t>
            </a:r>
            <a:r>
              <a:rPr lang="en-US" dirty="0" smtClean="0"/>
              <a:t> – SWBAT argue whether the War of 1812 was inevitable and if it should be judged as a success or failure for the American people. </a:t>
            </a:r>
          </a:p>
          <a:p>
            <a:pPr>
              <a:buNone/>
            </a:pPr>
            <a:endParaRPr lang="en-US" dirty="0" smtClean="0"/>
          </a:p>
          <a:p>
            <a:pPr lvl="0">
              <a:buNone/>
            </a:pPr>
            <a:endParaRPr lang="en-US" sz="2400" dirty="0" smtClean="0"/>
          </a:p>
          <a:p>
            <a:pPr lvl="0">
              <a:buNone/>
            </a:pPr>
            <a:endParaRPr lang="en-US" dirty="0"/>
          </a:p>
        </p:txBody>
      </p:sp>
      <p:pic>
        <p:nvPicPr>
          <p:cNvPr id="6" name="Picture 5"/>
          <p:cNvPicPr>
            <a:picLocks noChangeAspect="1"/>
          </p:cNvPicPr>
          <p:nvPr/>
        </p:nvPicPr>
        <p:blipFill>
          <a:blip r:embed="rId2"/>
          <a:stretch>
            <a:fillRect/>
          </a:stretch>
        </p:blipFill>
        <p:spPr>
          <a:xfrm>
            <a:off x="1926553" y="2803164"/>
            <a:ext cx="7217445" cy="4054835"/>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26554" y="0"/>
            <a:ext cx="7217445" cy="6858000"/>
          </a:xfrm>
          <a:prstGeom prst="rect">
            <a:avLst/>
          </a:prstGeom>
        </p:spPr>
      </p:pic>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The War of 1812</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sz="2162" u="sng" dirty="0" smtClean="0"/>
              <a:t>Causes of War</a:t>
            </a:r>
            <a:endParaRPr lang="en-US" sz="2162" dirty="0" smtClean="0"/>
          </a:p>
          <a:p>
            <a:pPr lvl="0">
              <a:buNone/>
            </a:pPr>
            <a:r>
              <a:rPr lang="en-US" sz="2162" dirty="0" smtClean="0"/>
              <a:t>I. Napoleon re-opens trade</a:t>
            </a:r>
          </a:p>
          <a:p>
            <a:pPr marL="914400" lvl="1" indent="-457200">
              <a:buAutoNum type="alphaLcPeriod"/>
            </a:pPr>
            <a:r>
              <a:rPr lang="en-US" sz="2162" dirty="0" smtClean="0"/>
              <a:t>America resumes embargo with British</a:t>
            </a:r>
          </a:p>
          <a:p>
            <a:pPr marL="514350" lvl="0" indent="-514350">
              <a:buNone/>
            </a:pPr>
            <a:r>
              <a:rPr lang="en-US" sz="2162" dirty="0" smtClean="0"/>
              <a:t>II. </a:t>
            </a:r>
            <a:r>
              <a:rPr lang="en-US" sz="2162" b="1" u="sng" dirty="0" err="1" smtClean="0"/>
              <a:t>Warhawks</a:t>
            </a:r>
            <a:r>
              <a:rPr lang="en-US" sz="2162" dirty="0" smtClean="0"/>
              <a:t> demand war with British</a:t>
            </a:r>
          </a:p>
          <a:p>
            <a:pPr marL="914400" lvl="1" indent="-514350">
              <a:buAutoNum type="alphaLcPeriod"/>
            </a:pPr>
            <a:r>
              <a:rPr lang="en-US" sz="2162" dirty="0" smtClean="0"/>
              <a:t>Are a minority, but a loud group</a:t>
            </a:r>
          </a:p>
          <a:p>
            <a:pPr lvl="0">
              <a:buNone/>
            </a:pPr>
            <a:r>
              <a:rPr lang="en-US" sz="2162" dirty="0" smtClean="0"/>
              <a:t>III. Shawnee ally with British after </a:t>
            </a:r>
            <a:r>
              <a:rPr lang="en-US" sz="2162" b="1" u="sng" dirty="0" smtClean="0"/>
              <a:t>Battle of Tippecanoe</a:t>
            </a:r>
            <a:endParaRPr lang="en-US" sz="2162" dirty="0" smtClean="0"/>
          </a:p>
          <a:p>
            <a:pPr marL="914400" lvl="1" indent="-457200">
              <a:buAutoNum type="alphaLcPeriod"/>
            </a:pPr>
            <a:r>
              <a:rPr lang="en-US" sz="2162" b="1" u="sng" dirty="0" smtClean="0"/>
              <a:t>William Henry Harrison</a:t>
            </a:r>
            <a:r>
              <a:rPr lang="en-US" sz="2162" dirty="0" smtClean="0"/>
              <a:t> becomes a hero</a:t>
            </a:r>
          </a:p>
          <a:p>
            <a:pPr lvl="0">
              <a:buNone/>
            </a:pPr>
            <a:r>
              <a:rPr lang="en-US" sz="2162" dirty="0" smtClean="0"/>
              <a:t>IV. Madison asks Congress for war </a:t>
            </a:r>
          </a:p>
          <a:p>
            <a:pPr lvl="0">
              <a:buNone/>
            </a:pPr>
            <a:r>
              <a:rPr lang="en-US" sz="2162" dirty="0" smtClean="0"/>
              <a:t>	a. June 1, 1812 </a:t>
            </a:r>
          </a:p>
          <a:p>
            <a:pPr lvl="0">
              <a:buNone/>
            </a:pPr>
            <a:r>
              <a:rPr lang="en-US" sz="2162" dirty="0" smtClean="0"/>
              <a:t>	</a:t>
            </a:r>
            <a:r>
              <a:rPr lang="en-US" sz="2162" dirty="0" err="1" smtClean="0"/>
              <a:t>b</a:t>
            </a:r>
            <a:r>
              <a:rPr lang="en-US" sz="2162" dirty="0" smtClean="0"/>
              <a:t>. Protect interests and image of America</a:t>
            </a:r>
          </a:p>
          <a:p>
            <a:pPr lvl="0">
              <a:buNone/>
            </a:pPr>
            <a:r>
              <a:rPr lang="en-US" sz="2162" dirty="0" smtClean="0"/>
              <a:t>	</a:t>
            </a:r>
            <a:r>
              <a:rPr lang="en-US" sz="2162" dirty="0" err="1" smtClean="0"/>
              <a:t>c</a:t>
            </a:r>
            <a:r>
              <a:rPr lang="en-US" sz="2162" dirty="0" smtClean="0"/>
              <a:t>. War will prove virtue of Republicanism</a:t>
            </a:r>
          </a:p>
          <a:p>
            <a:pPr lvl="0">
              <a:buNone/>
            </a:pPr>
            <a:endParaRPr lang="en-US" sz="2400" dirty="0" smtClean="0"/>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
                                            <p:txEl>
                                              <p:pRg st="7" end="7"/>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Homework</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Literal and Analytical Notes for </a:t>
            </a:r>
            <a:r>
              <a:rPr lang="en-US" dirty="0" err="1" smtClean="0"/>
              <a:t>p</a:t>
            </a:r>
            <a:r>
              <a:rPr lang="en-US" dirty="0" smtClean="0"/>
              <a:t>. 248 – 255</a:t>
            </a:r>
          </a:p>
          <a:p>
            <a:pPr lvl="0"/>
            <a:r>
              <a:rPr lang="en-US" dirty="0" smtClean="0"/>
              <a:t>Complete index card paragraph:</a:t>
            </a:r>
          </a:p>
          <a:p>
            <a:pPr lvl="1"/>
            <a:r>
              <a:rPr lang="en-US" dirty="0" smtClean="0"/>
              <a:t>Back: Bullet point 4-5 pieces of outside info</a:t>
            </a:r>
          </a:p>
          <a:p>
            <a:pPr lvl="1"/>
            <a:r>
              <a:rPr lang="en-US" dirty="0" smtClean="0"/>
              <a:t>Front: Write the paragraph</a:t>
            </a:r>
          </a:p>
          <a:p>
            <a:pPr lvl="1"/>
            <a:endParaRPr lang="en-US" dirty="0" smtClean="0"/>
          </a:p>
          <a:p>
            <a:r>
              <a:rPr lang="en-US" dirty="0" smtClean="0"/>
              <a:t>Prompt: </a:t>
            </a:r>
            <a:r>
              <a:rPr lang="en-US" i="1" dirty="0" smtClean="0"/>
              <a:t>Should the War of 1812 be judged as a success or a failure?</a:t>
            </a:r>
          </a:p>
          <a:p>
            <a:endParaRPr lang="en-US" i="1" dirty="0" smtClean="0"/>
          </a:p>
          <a:p>
            <a:r>
              <a:rPr lang="en-US" dirty="0" smtClean="0"/>
              <a:t>Vocabulary – On handout</a:t>
            </a:r>
          </a:p>
          <a:p>
            <a:pPr lvl="1">
              <a:buNone/>
            </a:pPr>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War of 1812 DBQ Poster</a:t>
            </a:r>
            <a:endParaRPr lang="en-US" dirty="0"/>
          </a:p>
        </p:txBody>
      </p:sp>
      <p:sp>
        <p:nvSpPr>
          <p:cNvPr id="3" name="Content Placeholder 2"/>
          <p:cNvSpPr>
            <a:spLocks noGrp="1"/>
          </p:cNvSpPr>
          <p:nvPr>
            <p:ph sz="half" idx="1"/>
          </p:nvPr>
        </p:nvSpPr>
        <p:spPr>
          <a:xfrm>
            <a:off x="1883742" y="2276964"/>
            <a:ext cx="7260258" cy="4256480"/>
          </a:xfrm>
        </p:spPr>
        <p:txBody>
          <a:bodyPr>
            <a:normAutofit/>
          </a:bodyPr>
          <a:lstStyle/>
          <a:p>
            <a:pPr lvl="0"/>
            <a:r>
              <a:rPr lang="en-US" dirty="0" smtClean="0"/>
              <a:t>Move into peer groups</a:t>
            </a:r>
          </a:p>
          <a:p>
            <a:pPr lvl="0"/>
            <a:r>
              <a:rPr lang="en-US" dirty="0" smtClean="0"/>
              <a:t>Use </a:t>
            </a:r>
            <a:r>
              <a:rPr lang="en-US" dirty="0" err="1" smtClean="0"/>
              <a:t>p</a:t>
            </a:r>
            <a:r>
              <a:rPr lang="en-US" dirty="0" smtClean="0"/>
              <a:t>. 185 – 197 in your American Nation text, your at-home notes, and the steps on your handout to create your DBQ poster</a:t>
            </a:r>
          </a:p>
          <a:p>
            <a:pPr lvl="0"/>
            <a:r>
              <a:rPr lang="en-US" dirty="0" smtClean="0"/>
              <a:t>You have the rest of class and 7</a:t>
            </a:r>
            <a:r>
              <a:rPr lang="en-US" baseline="30000" dirty="0" smtClean="0"/>
              <a:t>th</a:t>
            </a:r>
            <a:r>
              <a:rPr lang="en-US" dirty="0" smtClean="0"/>
              <a:t> period to finish! </a:t>
            </a:r>
          </a:p>
          <a:p>
            <a:pPr lvl="0">
              <a:buNone/>
            </a:pPr>
            <a:r>
              <a:rPr lang="en-US" dirty="0" smtClean="0"/>
              <a:t>*If you do not complete the task by the end of 7</a:t>
            </a:r>
            <a:r>
              <a:rPr lang="en-US" baseline="30000" dirty="0" smtClean="0"/>
              <a:t>th</a:t>
            </a:r>
            <a:r>
              <a:rPr lang="en-US" dirty="0" smtClean="0"/>
              <a:t> period it is up to you to stay after school to finish!</a:t>
            </a:r>
          </a:p>
          <a:p>
            <a:pPr lvl="0"/>
            <a:endParaRPr lang="en-US" dirty="0" smtClean="0"/>
          </a:p>
          <a:p>
            <a:pPr lvl="1">
              <a:buNone/>
            </a:pPr>
            <a:endParaRPr lang="en-US" u="sng" dirty="0" smtClean="0"/>
          </a:p>
          <a:p>
            <a:endParaRPr lang="en-US" u="sng" dirty="0" smtClean="0"/>
          </a:p>
        </p:txBody>
      </p:sp>
      <p:pic>
        <p:nvPicPr>
          <p:cNvPr id="4" name="Picture 3"/>
          <p:cNvPicPr>
            <a:picLocks noChangeAspect="1"/>
          </p:cNvPicPr>
          <p:nvPr/>
        </p:nvPicPr>
        <p:blipFill>
          <a:blip r:embed="rId2"/>
          <a:stretch>
            <a:fillRect/>
          </a:stretch>
        </p:blipFill>
        <p:spPr>
          <a:xfrm>
            <a:off x="3469415" y="774765"/>
            <a:ext cx="3934069" cy="150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 Lesson 8: 11/29/12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a:t>
            </a:r>
          </a:p>
          <a:p>
            <a:r>
              <a:rPr lang="en-US" sz="2800" dirty="0" smtClean="0"/>
              <a:t>Trade index cards with the person next to you</a:t>
            </a:r>
          </a:p>
          <a:p>
            <a:r>
              <a:rPr lang="en-US" sz="2800" dirty="0" smtClean="0"/>
              <a:t>Silently grade their paragraph based on the following scale:</a:t>
            </a:r>
          </a:p>
          <a:p>
            <a:pPr lvl="1"/>
            <a:r>
              <a:rPr lang="en-US" sz="2000" b="1" u="sng" dirty="0" smtClean="0"/>
              <a:t>8 – 10</a:t>
            </a:r>
            <a:r>
              <a:rPr lang="en-US" sz="2000" dirty="0" smtClean="0"/>
              <a:t>: Develops a specific argument, supported with 5 pieces of outside information, analyzes reasoning and consequences of their position</a:t>
            </a:r>
            <a:endParaRPr lang="en-US" dirty="0" smtClean="0"/>
          </a:p>
          <a:p>
            <a:pPr lvl="1"/>
            <a:r>
              <a:rPr lang="en-US" sz="2000" u="sng" dirty="0" smtClean="0"/>
              <a:t>5 – 7</a:t>
            </a:r>
            <a:r>
              <a:rPr lang="en-US" sz="2000" dirty="0" smtClean="0"/>
              <a:t>: Only 3 – 4 pieces of outside information, explains relevance of this information</a:t>
            </a:r>
            <a:endParaRPr lang="en-US" dirty="0" smtClean="0"/>
          </a:p>
          <a:p>
            <a:pPr lvl="1"/>
            <a:r>
              <a:rPr lang="en-US" sz="2000" u="sng" dirty="0" smtClean="0"/>
              <a:t>2 – 4</a:t>
            </a:r>
            <a:r>
              <a:rPr lang="en-US" sz="2000" dirty="0" smtClean="0"/>
              <a:t>: Only 1 – 2 pieces of outside information, describes outside information</a:t>
            </a:r>
            <a:endParaRPr lang="en-US" dirty="0" smtClean="0"/>
          </a:p>
          <a:p>
            <a:pPr lvl="1"/>
            <a:r>
              <a:rPr lang="en-US" sz="2000" b="1" u="sng" dirty="0" smtClean="0"/>
              <a:t>0 – 1</a:t>
            </a:r>
            <a:r>
              <a:rPr lang="en-US" sz="2000" dirty="0" smtClean="0"/>
              <a:t>: Lacking an argument or outside information</a:t>
            </a:r>
          </a:p>
          <a:p>
            <a:r>
              <a:rPr lang="en-US" sz="2400" dirty="0" smtClean="0"/>
              <a:t>Write their grade on the back of the index card and give the reasoning for the score.</a:t>
            </a:r>
          </a:p>
          <a:p>
            <a:pPr>
              <a:buNone/>
            </a:pPr>
            <a:endParaRPr lang="en-US" sz="2400" b="1" u="sng"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27666" y="41320"/>
            <a:ext cx="7916333" cy="629319"/>
          </a:xfrm>
        </p:spPr>
        <p:txBody>
          <a:bodyPr>
            <a:normAutofit fontScale="90000"/>
          </a:bodyPr>
          <a:lstStyle/>
          <a:p>
            <a:r>
              <a:rPr lang="en-US" dirty="0" smtClean="0"/>
              <a:t>Notes: Legacy of John Marshall</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dirty="0" smtClean="0"/>
              <a:t>Objective: </a:t>
            </a:r>
            <a:r>
              <a:rPr lang="en-US" u="sng" dirty="0" smtClean="0"/>
              <a:t>Unit 3 Lesson 8</a:t>
            </a:r>
            <a:r>
              <a:rPr lang="en-US" dirty="0" smtClean="0"/>
              <a:t> - SWBAT compare the impact of John Marshall on the development of America’s government with America’s other “Founding Fathers.” </a:t>
            </a:r>
          </a:p>
          <a:p>
            <a:pPr>
              <a:buNone/>
            </a:pPr>
            <a:endParaRPr lang="en-US" dirty="0" smtClean="0"/>
          </a:p>
          <a:p>
            <a:pPr>
              <a:buNone/>
            </a:pPr>
            <a:endParaRPr lang="en-US" dirty="0" smtClean="0"/>
          </a:p>
          <a:p>
            <a:pPr lvl="0">
              <a:buNone/>
            </a:pPr>
            <a:endParaRPr lang="en-US" sz="2400" dirty="0" smtClean="0"/>
          </a:p>
          <a:p>
            <a:pPr lvl="0">
              <a:buNone/>
            </a:pPr>
            <a:endParaRPr lang="en-US" dirty="0"/>
          </a:p>
        </p:txBody>
      </p:sp>
      <p:pic>
        <p:nvPicPr>
          <p:cNvPr id="5" name="Picture 4"/>
          <p:cNvPicPr>
            <a:picLocks noChangeAspect="1"/>
          </p:cNvPicPr>
          <p:nvPr/>
        </p:nvPicPr>
        <p:blipFill>
          <a:blip r:embed="rId2"/>
          <a:stretch>
            <a:fillRect/>
          </a:stretch>
        </p:blipFill>
        <p:spPr>
          <a:xfrm>
            <a:off x="1926553" y="2715058"/>
            <a:ext cx="7217445" cy="4142942"/>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41320"/>
            <a:ext cx="7217445" cy="629319"/>
          </a:xfrm>
        </p:spPr>
        <p:txBody>
          <a:bodyPr>
            <a:normAutofit fontScale="90000"/>
          </a:bodyPr>
          <a:lstStyle/>
          <a:p>
            <a:r>
              <a:rPr lang="en-US" dirty="0" smtClean="0"/>
              <a:t>Notes: Role of the Supreme Court</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u="sng" dirty="0" smtClean="0"/>
              <a:t>Establishing the Courts</a:t>
            </a:r>
            <a:endParaRPr lang="en-US" dirty="0" smtClean="0"/>
          </a:p>
          <a:p>
            <a:pPr marL="571500" lvl="0" indent="-571500">
              <a:buAutoNum type="romanUcPeriod"/>
            </a:pPr>
            <a:r>
              <a:rPr lang="en-US" dirty="0" smtClean="0"/>
              <a:t>Case of </a:t>
            </a:r>
            <a:r>
              <a:rPr lang="en-US" b="1" u="sng" dirty="0" smtClean="0"/>
              <a:t>Marbury </a:t>
            </a:r>
            <a:r>
              <a:rPr lang="en-US" b="1" u="sng" dirty="0" err="1" smtClean="0"/>
              <a:t>v</a:t>
            </a:r>
            <a:r>
              <a:rPr lang="en-US" b="1" u="sng" dirty="0" smtClean="0"/>
              <a:t>. Madison</a:t>
            </a:r>
            <a:r>
              <a:rPr lang="en-US" dirty="0" smtClean="0"/>
              <a:t> (1803)</a:t>
            </a:r>
          </a:p>
          <a:p>
            <a:pPr marL="971550" lvl="1" indent="-571500">
              <a:buAutoNum type="alphaLcPeriod"/>
            </a:pPr>
            <a:r>
              <a:rPr lang="en-US" dirty="0" smtClean="0"/>
              <a:t>Establishes </a:t>
            </a:r>
            <a:r>
              <a:rPr lang="en-US" b="1" u="sng" dirty="0" smtClean="0"/>
              <a:t>Judicial Review</a:t>
            </a:r>
            <a:endParaRPr lang="en-US" dirty="0" smtClean="0"/>
          </a:p>
          <a:p>
            <a:pPr marL="914400" lvl="1" indent="-457200">
              <a:buAutoNum type="alphaLcPeriod"/>
            </a:pPr>
            <a:r>
              <a:rPr lang="en-US" dirty="0" smtClean="0"/>
              <a:t>Supreme Court has last word in questions of constitutionality</a:t>
            </a:r>
          </a:p>
          <a:p>
            <a:pPr marL="514350" indent="-457200">
              <a:buNone/>
            </a:pPr>
            <a:endParaRPr lang="en-US" dirty="0" smtClean="0"/>
          </a:p>
          <a:p>
            <a:pPr marL="514350" indent="-457200">
              <a:buNone/>
            </a:pPr>
            <a:endParaRPr lang="en-US" dirty="0" smtClean="0"/>
          </a:p>
          <a:p>
            <a:pPr lvl="0">
              <a:buNone/>
            </a:pPr>
            <a:endParaRPr lang="en-US" sz="2400" dirty="0" smtClean="0"/>
          </a:p>
          <a:p>
            <a:pPr lvl="0">
              <a:buNone/>
            </a:pPr>
            <a:endParaRPr lang="en-US" dirty="0"/>
          </a:p>
        </p:txBody>
      </p:sp>
      <p:pic>
        <p:nvPicPr>
          <p:cNvPr id="5" name="Picture 4"/>
          <p:cNvPicPr>
            <a:picLocks noChangeAspect="1"/>
          </p:cNvPicPr>
          <p:nvPr/>
        </p:nvPicPr>
        <p:blipFill>
          <a:blip r:embed="rId2"/>
          <a:stretch>
            <a:fillRect/>
          </a:stretch>
        </p:blipFill>
        <p:spPr>
          <a:xfrm>
            <a:off x="1926553" y="3087276"/>
            <a:ext cx="3917831" cy="3770724"/>
          </a:xfrm>
          <a:prstGeom prst="rect">
            <a:avLst/>
          </a:prstGeom>
        </p:spPr>
      </p:pic>
      <p:pic>
        <p:nvPicPr>
          <p:cNvPr id="8" name="Picture 7"/>
          <p:cNvPicPr>
            <a:picLocks noChangeAspect="1"/>
          </p:cNvPicPr>
          <p:nvPr/>
        </p:nvPicPr>
        <p:blipFill>
          <a:blip r:embed="rId3"/>
          <a:stretch>
            <a:fillRect/>
          </a:stretch>
        </p:blipFill>
        <p:spPr>
          <a:xfrm>
            <a:off x="5844383" y="3087276"/>
            <a:ext cx="3299615" cy="3770724"/>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41320"/>
            <a:ext cx="7217445" cy="629319"/>
          </a:xfrm>
        </p:spPr>
        <p:txBody>
          <a:bodyPr>
            <a:normAutofit fontScale="90000"/>
          </a:bodyPr>
          <a:lstStyle/>
          <a:p>
            <a:r>
              <a:rPr lang="en-US" dirty="0" smtClean="0"/>
              <a:t>Notes: Role of the Supreme Court</a:t>
            </a:r>
            <a:endParaRPr lang="en-US" dirty="0"/>
          </a:p>
        </p:txBody>
      </p:sp>
      <p:sp>
        <p:nvSpPr>
          <p:cNvPr id="3" name="Content Placeholder 2"/>
          <p:cNvSpPr>
            <a:spLocks noGrp="1"/>
          </p:cNvSpPr>
          <p:nvPr>
            <p:ph sz="half" idx="1"/>
          </p:nvPr>
        </p:nvSpPr>
        <p:spPr>
          <a:xfrm>
            <a:off x="1926554" y="670640"/>
            <a:ext cx="7217446" cy="5039644"/>
          </a:xfrm>
        </p:spPr>
        <p:txBody>
          <a:bodyPr>
            <a:normAutofit/>
          </a:bodyPr>
          <a:lstStyle/>
          <a:p>
            <a:pPr>
              <a:buNone/>
            </a:pPr>
            <a:r>
              <a:rPr lang="en-US" u="sng" dirty="0" smtClean="0"/>
              <a:t>The Marshall Court</a:t>
            </a:r>
            <a:r>
              <a:rPr lang="en-US" dirty="0" smtClean="0"/>
              <a:t> </a:t>
            </a:r>
          </a:p>
          <a:p>
            <a:pPr marL="571500" lvl="0" indent="-571500">
              <a:buAutoNum type="romanUcPeriod"/>
            </a:pPr>
            <a:r>
              <a:rPr lang="en-US" dirty="0" smtClean="0"/>
              <a:t>John Marshall appointed as </a:t>
            </a:r>
            <a:r>
              <a:rPr lang="en-US" b="1" u="sng" dirty="0" smtClean="0"/>
              <a:t>Chief Justice</a:t>
            </a:r>
            <a:r>
              <a:rPr lang="en-US" dirty="0" smtClean="0"/>
              <a:t> of Supreme Court (1801)</a:t>
            </a:r>
          </a:p>
          <a:p>
            <a:pPr marL="971550" lvl="1" indent="-571500">
              <a:buAutoNum type="alphaLcPeriod"/>
            </a:pPr>
            <a:r>
              <a:rPr lang="en-US" dirty="0" smtClean="0"/>
              <a:t>Loose constructionist </a:t>
            </a:r>
          </a:p>
          <a:p>
            <a:pPr marL="971550" lvl="1" indent="-571500">
              <a:buNone/>
            </a:pPr>
            <a:endParaRPr lang="en-US" dirty="0" smtClean="0"/>
          </a:p>
          <a:p>
            <a:pPr lvl="0">
              <a:buNone/>
            </a:pPr>
            <a:r>
              <a:rPr lang="en-US" dirty="0" smtClean="0"/>
              <a:t>II. Broadens powers of central government</a:t>
            </a:r>
          </a:p>
          <a:p>
            <a:pPr lvl="0">
              <a:buNone/>
            </a:pPr>
            <a:endParaRPr lang="en-US" dirty="0" smtClean="0"/>
          </a:p>
          <a:p>
            <a:pPr lvl="0">
              <a:buNone/>
            </a:pPr>
            <a:r>
              <a:rPr lang="en-US" dirty="0" smtClean="0"/>
              <a:t>III. Upholds right of court to review government decisions</a:t>
            </a:r>
          </a:p>
          <a:p>
            <a:pPr marL="914400" lvl="1" indent="-514350">
              <a:buAutoNum type="alphaLcPeriod"/>
            </a:pPr>
            <a:r>
              <a:rPr lang="en-US" dirty="0" smtClean="0"/>
              <a:t>Could invalidate state laws as well</a:t>
            </a:r>
          </a:p>
          <a:p>
            <a:pPr marL="514350" lvl="0" indent="-514350">
              <a:buAutoNum type="alphaLcPeriod"/>
            </a:pPr>
            <a:endParaRPr lang="en-US" dirty="0" smtClean="0"/>
          </a:p>
          <a:p>
            <a:pPr marL="514350" indent="-457200">
              <a:buNone/>
            </a:pPr>
            <a:endParaRPr lang="en-US" dirty="0" smtClean="0"/>
          </a:p>
          <a:p>
            <a:pPr marL="514350" indent="-457200">
              <a:buNone/>
            </a:pPr>
            <a:endParaRPr lang="en-US" dirty="0" smtClean="0"/>
          </a:p>
          <a:p>
            <a:pPr lvl="0">
              <a:buNone/>
            </a:pPr>
            <a:endParaRPr lang="en-US" sz="2400" dirty="0" smtClean="0"/>
          </a:p>
          <a:p>
            <a:pPr lvl="0">
              <a:buNone/>
            </a:pPr>
            <a:endParaRPr lang="en-US" dirty="0"/>
          </a:p>
        </p:txBody>
      </p:sp>
      <p:pic>
        <p:nvPicPr>
          <p:cNvPr id="4" name="Picture 3"/>
          <p:cNvPicPr>
            <a:picLocks noChangeAspect="1"/>
          </p:cNvPicPr>
          <p:nvPr/>
        </p:nvPicPr>
        <p:blipFill>
          <a:blip r:embed="rId2"/>
          <a:stretch>
            <a:fillRect/>
          </a:stretch>
        </p:blipFill>
        <p:spPr>
          <a:xfrm>
            <a:off x="1926554" y="5653007"/>
            <a:ext cx="2712669" cy="1204993"/>
          </a:xfrm>
          <a:prstGeom prst="rect">
            <a:avLst/>
          </a:prstGeom>
        </p:spPr>
      </p:pic>
      <p:pic>
        <p:nvPicPr>
          <p:cNvPr id="5" name="Picture 4"/>
          <p:cNvPicPr>
            <a:picLocks noChangeAspect="1"/>
          </p:cNvPicPr>
          <p:nvPr/>
        </p:nvPicPr>
        <p:blipFill>
          <a:blip r:embed="rId3"/>
          <a:stretch>
            <a:fillRect/>
          </a:stretch>
        </p:blipFill>
        <p:spPr>
          <a:xfrm>
            <a:off x="4639223" y="5653007"/>
            <a:ext cx="4504776" cy="1204993"/>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Homework</a:t>
            </a:r>
            <a:endParaRPr lang="en-US" dirty="0"/>
          </a:p>
        </p:txBody>
      </p:sp>
      <p:sp>
        <p:nvSpPr>
          <p:cNvPr id="3" name="Content Placeholder 2"/>
          <p:cNvSpPr>
            <a:spLocks noGrp="1"/>
          </p:cNvSpPr>
          <p:nvPr>
            <p:ph sz="half" idx="1"/>
          </p:nvPr>
        </p:nvSpPr>
        <p:spPr>
          <a:xfrm>
            <a:off x="1883742" y="1600200"/>
            <a:ext cx="7260258" cy="4933244"/>
          </a:xfrm>
        </p:spPr>
        <p:txBody>
          <a:bodyPr>
            <a:normAutofit/>
          </a:bodyPr>
          <a:lstStyle/>
          <a:p>
            <a:pPr lvl="0"/>
            <a:r>
              <a:rPr lang="en-US" dirty="0" smtClean="0"/>
              <a:t>Use pages 263 – 265 to complete worksheet “Major Cases of the Marshall Court”</a:t>
            </a:r>
          </a:p>
          <a:p>
            <a:pPr lvl="0">
              <a:buNone/>
            </a:pPr>
            <a:endParaRPr lang="en-US" dirty="0" smtClean="0"/>
          </a:p>
          <a:p>
            <a:pPr lvl="0"/>
            <a:r>
              <a:rPr lang="en-US" dirty="0" smtClean="0"/>
              <a:t>Create vocabulary card for each case, John Marshall, and Judicial Review</a:t>
            </a:r>
          </a:p>
          <a:p>
            <a:pPr lvl="0"/>
            <a:endParaRPr lang="en-US" dirty="0" smtClean="0"/>
          </a:p>
          <a:p>
            <a:pPr lvl="0"/>
            <a:r>
              <a:rPr lang="en-US" dirty="0" smtClean="0"/>
              <a:t>Quiz tomorrow covering notes and reading from the unit</a:t>
            </a:r>
          </a:p>
          <a:p>
            <a:pPr lvl="0"/>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Articles of Confederation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III. What necessary structures or powers of government were missing in the </a:t>
            </a:r>
            <a:r>
              <a:rPr lang="en-US" b="1" u="sng" dirty="0" smtClean="0"/>
              <a:t>Articles of Confederation</a:t>
            </a:r>
            <a:r>
              <a:rPr lang="en-US" dirty="0" smtClean="0"/>
              <a:t>?</a:t>
            </a:r>
          </a:p>
          <a:p>
            <a:pPr lvl="2"/>
            <a:r>
              <a:rPr lang="en-US" dirty="0" smtClean="0"/>
              <a:t>Weak Central Government</a:t>
            </a:r>
          </a:p>
          <a:p>
            <a:pPr lvl="2"/>
            <a:r>
              <a:rPr lang="en-US" dirty="0" smtClean="0"/>
              <a:t>Cannot pay for army / navy</a:t>
            </a:r>
          </a:p>
          <a:p>
            <a:pPr lvl="2"/>
            <a:r>
              <a:rPr lang="en-US" dirty="0" smtClean="0"/>
              <a:t>Cannot collect taxes</a:t>
            </a:r>
          </a:p>
          <a:p>
            <a:pPr lvl="2"/>
            <a:r>
              <a:rPr lang="en-US" dirty="0" smtClean="0"/>
              <a:t>No enforcement of laws (no executive)</a:t>
            </a:r>
          </a:p>
          <a:p>
            <a:pPr lvl="2"/>
            <a:r>
              <a:rPr lang="en-US" dirty="0" smtClean="0"/>
              <a:t>Cannot control intrastate commerce</a:t>
            </a:r>
          </a:p>
          <a:p>
            <a:pPr lvl="2"/>
            <a:r>
              <a:rPr lang="en-US" dirty="0" smtClean="0"/>
              <a:t>Cannot command states</a:t>
            </a:r>
          </a:p>
          <a:p>
            <a:pPr lvl="2"/>
            <a:r>
              <a:rPr lang="en-US" dirty="0" smtClean="0"/>
              <a:t>Cannot regulate currency</a:t>
            </a:r>
          </a:p>
          <a:p>
            <a:pPr lvl="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War of 1812 DBQ Poster</a:t>
            </a:r>
            <a:endParaRPr lang="en-US" dirty="0"/>
          </a:p>
        </p:txBody>
      </p:sp>
      <p:sp>
        <p:nvSpPr>
          <p:cNvPr id="3" name="Content Placeholder 2"/>
          <p:cNvSpPr>
            <a:spLocks noGrp="1"/>
          </p:cNvSpPr>
          <p:nvPr>
            <p:ph sz="half" idx="1"/>
          </p:nvPr>
        </p:nvSpPr>
        <p:spPr>
          <a:xfrm>
            <a:off x="1883742" y="2276964"/>
            <a:ext cx="7260258" cy="4256480"/>
          </a:xfrm>
        </p:spPr>
        <p:txBody>
          <a:bodyPr>
            <a:normAutofit/>
          </a:bodyPr>
          <a:lstStyle/>
          <a:p>
            <a:pPr lvl="0"/>
            <a:r>
              <a:rPr lang="en-US" dirty="0" smtClean="0"/>
              <a:t>Move into peer groups</a:t>
            </a:r>
          </a:p>
          <a:p>
            <a:pPr lvl="0"/>
            <a:r>
              <a:rPr lang="en-US" dirty="0" smtClean="0"/>
              <a:t>Use </a:t>
            </a:r>
            <a:r>
              <a:rPr lang="en-US" dirty="0" err="1" smtClean="0"/>
              <a:t>p</a:t>
            </a:r>
            <a:r>
              <a:rPr lang="en-US" dirty="0" smtClean="0"/>
              <a:t>. 185 – 197 in your American Nation text, your at-home notes, and the steps on your handout to create your DBQ poster</a:t>
            </a:r>
          </a:p>
          <a:p>
            <a:pPr lvl="0"/>
            <a:r>
              <a:rPr lang="en-US" dirty="0" smtClean="0"/>
              <a:t>You have the rest of class and 7</a:t>
            </a:r>
            <a:r>
              <a:rPr lang="en-US" baseline="30000" dirty="0" smtClean="0"/>
              <a:t>th</a:t>
            </a:r>
            <a:r>
              <a:rPr lang="en-US" dirty="0" smtClean="0"/>
              <a:t> period to finish! </a:t>
            </a:r>
          </a:p>
          <a:p>
            <a:pPr lvl="0">
              <a:buNone/>
            </a:pPr>
            <a:r>
              <a:rPr lang="en-US" dirty="0" smtClean="0"/>
              <a:t>*If you do not complete the task by the end of 7</a:t>
            </a:r>
            <a:r>
              <a:rPr lang="en-US" baseline="30000" dirty="0" smtClean="0"/>
              <a:t>th</a:t>
            </a:r>
            <a:r>
              <a:rPr lang="en-US" dirty="0" smtClean="0"/>
              <a:t> period it is up to you to stay after school to finish!</a:t>
            </a:r>
          </a:p>
          <a:p>
            <a:pPr lvl="0"/>
            <a:endParaRPr lang="en-US" dirty="0" smtClean="0"/>
          </a:p>
          <a:p>
            <a:pPr lvl="1">
              <a:buNone/>
            </a:pPr>
            <a:endParaRPr lang="en-US" u="sng" dirty="0" smtClean="0"/>
          </a:p>
          <a:p>
            <a:endParaRPr lang="en-US" u="sng" dirty="0" smtClean="0"/>
          </a:p>
        </p:txBody>
      </p:sp>
      <p:pic>
        <p:nvPicPr>
          <p:cNvPr id="4" name="Picture 3"/>
          <p:cNvPicPr>
            <a:picLocks noChangeAspect="1"/>
          </p:cNvPicPr>
          <p:nvPr/>
        </p:nvPicPr>
        <p:blipFill>
          <a:blip r:embed="rId2"/>
          <a:stretch>
            <a:fillRect/>
          </a:stretch>
        </p:blipFill>
        <p:spPr>
          <a:xfrm>
            <a:off x="3469415" y="774765"/>
            <a:ext cx="3934069" cy="15021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98012" y="0"/>
            <a:ext cx="6788788" cy="1143000"/>
          </a:xfrm>
        </p:spPr>
        <p:txBody>
          <a:bodyPr/>
          <a:lstStyle/>
          <a:p>
            <a:r>
              <a:rPr lang="en-US" dirty="0" smtClean="0"/>
              <a:t>Unit 3</a:t>
            </a:r>
            <a:r>
              <a:rPr lang="en-US" dirty="0" smtClean="0"/>
              <a:t> Discussion: </a:t>
            </a:r>
            <a:r>
              <a:rPr lang="en-US" dirty="0" smtClean="0"/>
              <a:t>11</a:t>
            </a:r>
            <a:r>
              <a:rPr lang="en-US" dirty="0" smtClean="0"/>
              <a:t>/30/</a:t>
            </a:r>
            <a:r>
              <a:rPr lang="en-US" dirty="0" smtClean="0"/>
              <a:t>12</a:t>
            </a:r>
            <a:endParaRPr lang="en-US" dirty="0"/>
          </a:p>
        </p:txBody>
      </p:sp>
      <p:sp>
        <p:nvSpPr>
          <p:cNvPr id="3" name="Content Placeholder 2"/>
          <p:cNvSpPr>
            <a:spLocks noGrp="1"/>
          </p:cNvSpPr>
          <p:nvPr>
            <p:ph idx="1"/>
          </p:nvPr>
        </p:nvSpPr>
        <p:spPr>
          <a:xfrm>
            <a:off x="1898012" y="919753"/>
            <a:ext cx="7245987" cy="5295271"/>
          </a:xfrm>
        </p:spPr>
        <p:txBody>
          <a:bodyPr>
            <a:noAutofit/>
          </a:bodyPr>
          <a:lstStyle/>
          <a:p>
            <a:r>
              <a:rPr lang="en-US" sz="3600" b="1" u="sng" dirty="0" smtClean="0"/>
              <a:t>Warm-Up</a:t>
            </a:r>
            <a:r>
              <a:rPr lang="en-US" sz="3600" dirty="0" smtClean="0"/>
              <a:t>: </a:t>
            </a:r>
            <a:endParaRPr lang="en-US" sz="3600" dirty="0" smtClean="0"/>
          </a:p>
          <a:p>
            <a:r>
              <a:rPr lang="en-US" sz="2800" dirty="0" smtClean="0"/>
              <a:t>Clear off desk for quiz.</a:t>
            </a:r>
          </a:p>
          <a:p>
            <a:endParaRPr lang="en-US" sz="2800" dirty="0" smtClean="0"/>
          </a:p>
          <a:p>
            <a:r>
              <a:rPr lang="en-US" sz="2800" dirty="0" smtClean="0"/>
              <a:t>Must be completed by 11:25</a:t>
            </a:r>
            <a:endParaRPr lang="en-US" sz="2400" dirty="0" smtClean="0"/>
          </a:p>
          <a:p>
            <a:pPr>
              <a:buNone/>
            </a:pPr>
            <a:endParaRPr lang="en-US" sz="2400" b="1" u="sng"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Discussion</a:t>
            </a:r>
            <a:endParaRPr lang="en-US" dirty="0"/>
          </a:p>
        </p:txBody>
      </p:sp>
      <p:sp>
        <p:nvSpPr>
          <p:cNvPr id="3" name="Content Placeholder 2"/>
          <p:cNvSpPr>
            <a:spLocks noGrp="1"/>
          </p:cNvSpPr>
          <p:nvPr>
            <p:ph sz="half" idx="1"/>
          </p:nvPr>
        </p:nvSpPr>
        <p:spPr>
          <a:xfrm>
            <a:off x="1883742" y="1865946"/>
            <a:ext cx="7260258" cy="4667498"/>
          </a:xfrm>
        </p:spPr>
        <p:txBody>
          <a:bodyPr>
            <a:normAutofit lnSpcReduction="10000"/>
          </a:bodyPr>
          <a:lstStyle/>
          <a:p>
            <a:pPr lvl="0"/>
            <a:r>
              <a:rPr lang="en-US" dirty="0" smtClean="0"/>
              <a:t>Take 5 minutes to add 1 bullet point to each part of your chart based on how your character would feel about American government following the War of 1812</a:t>
            </a:r>
          </a:p>
          <a:p>
            <a:pPr lvl="0"/>
            <a:endParaRPr lang="en-US" dirty="0" smtClean="0"/>
          </a:p>
          <a:p>
            <a:pPr lvl="0"/>
            <a:r>
              <a:rPr lang="en-US" dirty="0" smtClean="0"/>
              <a:t>Discussion Norms:</a:t>
            </a:r>
          </a:p>
          <a:p>
            <a:pPr lvl="1"/>
            <a:r>
              <a:rPr lang="en-US" dirty="0" smtClean="0"/>
              <a:t>Only 1 person speaking at a time</a:t>
            </a:r>
          </a:p>
          <a:p>
            <a:pPr lvl="1"/>
            <a:r>
              <a:rPr lang="en-US" dirty="0" smtClean="0"/>
              <a:t>When you finish speaking you select the next participant (r</a:t>
            </a:r>
            <a:r>
              <a:rPr lang="en-US" dirty="0" smtClean="0"/>
              <a:t>aise your placard to be recognized)</a:t>
            </a:r>
          </a:p>
          <a:p>
            <a:pPr lvl="1"/>
            <a:r>
              <a:rPr lang="en-US" dirty="0" smtClean="0"/>
              <a:t>If you are not speaking you are either </a:t>
            </a:r>
            <a:r>
              <a:rPr lang="en-US" dirty="0" smtClean="0"/>
              <a:t>tracking the speaker or taking notes on their opinions</a:t>
            </a:r>
            <a:endParaRPr lang="en-US" dirty="0" smtClean="0"/>
          </a:p>
          <a:p>
            <a:pPr lvl="1">
              <a:buNone/>
            </a:pPr>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883742" y="0"/>
            <a:ext cx="7260258" cy="998824"/>
          </a:xfrm>
        </p:spPr>
        <p:txBody>
          <a:bodyPr>
            <a:normAutofit/>
          </a:bodyPr>
          <a:lstStyle/>
          <a:p>
            <a:r>
              <a:rPr lang="en-US" dirty="0" smtClean="0"/>
              <a:t>Homework</a:t>
            </a:r>
            <a:endParaRPr lang="en-US" dirty="0"/>
          </a:p>
        </p:txBody>
      </p:sp>
      <p:sp>
        <p:nvSpPr>
          <p:cNvPr id="3" name="Content Placeholder 2"/>
          <p:cNvSpPr>
            <a:spLocks noGrp="1"/>
          </p:cNvSpPr>
          <p:nvPr>
            <p:ph sz="half" idx="1"/>
          </p:nvPr>
        </p:nvSpPr>
        <p:spPr>
          <a:xfrm>
            <a:off x="1883742" y="1600200"/>
            <a:ext cx="7260258" cy="4933244"/>
          </a:xfrm>
        </p:spPr>
        <p:txBody>
          <a:bodyPr>
            <a:normAutofit fontScale="92500" lnSpcReduction="10000"/>
          </a:bodyPr>
          <a:lstStyle/>
          <a:p>
            <a:pPr lvl="0"/>
            <a:r>
              <a:rPr lang="en-US" dirty="0" smtClean="0"/>
              <a:t>DBQ Essay</a:t>
            </a:r>
          </a:p>
          <a:p>
            <a:pPr lvl="1"/>
            <a:r>
              <a:rPr lang="en-US" dirty="0" smtClean="0"/>
              <a:t>Images of your DBQ posters will be on the website by the end of the day</a:t>
            </a:r>
            <a:endParaRPr lang="en-US" dirty="0" smtClean="0"/>
          </a:p>
          <a:p>
            <a:pPr lvl="0">
              <a:buNone/>
            </a:pPr>
            <a:endParaRPr lang="en-US" dirty="0" smtClean="0"/>
          </a:p>
          <a:p>
            <a:pPr lvl="0"/>
            <a:r>
              <a:rPr lang="en-US" dirty="0" smtClean="0"/>
              <a:t>Organize binder:</a:t>
            </a:r>
          </a:p>
          <a:p>
            <a:pPr lvl="1"/>
            <a:r>
              <a:rPr lang="en-US" dirty="0" smtClean="0"/>
              <a:t>Lessons organized by lesson # / date</a:t>
            </a:r>
          </a:p>
          <a:p>
            <a:pPr lvl="1"/>
            <a:r>
              <a:rPr lang="en-US" dirty="0" smtClean="0"/>
              <a:t>Page numbers</a:t>
            </a:r>
          </a:p>
          <a:p>
            <a:pPr lvl="1"/>
            <a:r>
              <a:rPr lang="en-US" dirty="0" smtClean="0"/>
              <a:t>Fill out table of contents</a:t>
            </a:r>
            <a:endParaRPr lang="en-US" dirty="0" smtClean="0"/>
          </a:p>
          <a:p>
            <a:pPr lvl="0">
              <a:buNone/>
            </a:pPr>
            <a:endParaRPr lang="en-US" dirty="0" smtClean="0"/>
          </a:p>
          <a:p>
            <a:pPr lvl="0"/>
            <a:r>
              <a:rPr lang="en-US" dirty="0" smtClean="0"/>
              <a:t>Exam on Wednesday</a:t>
            </a:r>
          </a:p>
          <a:p>
            <a:pPr lvl="1"/>
            <a:r>
              <a:rPr lang="en-US" dirty="0" smtClean="0"/>
              <a:t>Create and study all flash cards (list online)</a:t>
            </a:r>
          </a:p>
          <a:p>
            <a:pPr lvl="1"/>
            <a:r>
              <a:rPr lang="en-US" dirty="0" smtClean="0"/>
              <a:t>Answer essential questions in complete sentences</a:t>
            </a:r>
          </a:p>
          <a:p>
            <a:pPr lvl="1"/>
            <a:endParaRPr lang="en-US" dirty="0" smtClean="0"/>
          </a:p>
          <a:p>
            <a:pPr lvl="0"/>
            <a:endParaRPr lang="en-US" u="sng" dirty="0" smtClean="0"/>
          </a:p>
          <a:p>
            <a:endParaRPr lang="en-US" u="sng"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26554" y="274638"/>
            <a:ext cx="7217446" cy="1143000"/>
          </a:xfrm>
        </p:spPr>
        <p:txBody>
          <a:bodyPr>
            <a:normAutofit fontScale="90000"/>
          </a:bodyPr>
          <a:lstStyle/>
          <a:p>
            <a:r>
              <a:rPr lang="en-US" dirty="0" smtClean="0"/>
              <a:t>Notes: Articles of Confederation</a:t>
            </a:r>
            <a:endParaRPr lang="en-US" dirty="0"/>
          </a:p>
        </p:txBody>
      </p:sp>
      <p:sp>
        <p:nvSpPr>
          <p:cNvPr id="3" name="Content Placeholder 2"/>
          <p:cNvSpPr>
            <a:spLocks noGrp="1"/>
          </p:cNvSpPr>
          <p:nvPr>
            <p:ph sz="half" idx="1"/>
          </p:nvPr>
        </p:nvSpPr>
        <p:spPr>
          <a:xfrm>
            <a:off x="1926554" y="1184320"/>
            <a:ext cx="7217446" cy="4525963"/>
          </a:xfrm>
        </p:spPr>
        <p:txBody>
          <a:bodyPr>
            <a:normAutofit/>
          </a:bodyPr>
          <a:lstStyle/>
          <a:p>
            <a:pPr lvl="0">
              <a:buNone/>
            </a:pPr>
            <a:r>
              <a:rPr lang="en-US" dirty="0" smtClean="0"/>
              <a:t>IV. Limited Successes of the A of C</a:t>
            </a:r>
          </a:p>
          <a:p>
            <a:pPr lvl="1">
              <a:buNone/>
            </a:pPr>
            <a:r>
              <a:rPr lang="en-US" dirty="0" smtClean="0"/>
              <a:t>A. Managed the Revolutionary War</a:t>
            </a:r>
          </a:p>
          <a:p>
            <a:pPr lvl="1">
              <a:buNone/>
            </a:pPr>
            <a:r>
              <a:rPr lang="en-US" dirty="0" smtClean="0"/>
              <a:t>B. Negotiated Treaty of Paris</a:t>
            </a:r>
          </a:p>
          <a:p>
            <a:pPr lvl="1">
              <a:buNone/>
            </a:pPr>
            <a:r>
              <a:rPr lang="en-US" dirty="0" smtClean="0"/>
              <a:t>C. Established </a:t>
            </a:r>
            <a:r>
              <a:rPr lang="en-US" b="1" u="sng" dirty="0" smtClean="0"/>
              <a:t>Northwest Ordinance of 1787</a:t>
            </a:r>
            <a:endParaRPr lang="en-US" dirty="0" smtClean="0"/>
          </a:p>
          <a:p>
            <a:pPr marL="1371600" lvl="2" indent="-457200">
              <a:buAutoNum type="arabicPeriod"/>
            </a:pPr>
            <a:r>
              <a:rPr lang="en-US" dirty="0" smtClean="0"/>
              <a:t>Western Territories became territory of central government and could be purchased</a:t>
            </a:r>
          </a:p>
          <a:p>
            <a:pPr marL="1371600" lvl="2" indent="-457200">
              <a:buAutoNum type="arabicPeriod"/>
            </a:pPr>
            <a:r>
              <a:rPr lang="en-US" dirty="0" smtClean="0"/>
              <a:t>Territories could reach statehood after population growth</a:t>
            </a:r>
          </a:p>
          <a:p>
            <a:pPr marL="1371600" lvl="2" indent="-457200">
              <a:buAutoNum type="arabicPeriod"/>
            </a:pPr>
            <a:r>
              <a:rPr lang="en-US" dirty="0" smtClean="0"/>
              <a:t>Slavery not allowed in new territories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8417</TotalTime>
  <Words>4347</Words>
  <Application>Microsoft Macintosh PowerPoint</Application>
  <PresentationFormat>On-screen Show (4:3)</PresentationFormat>
  <Paragraphs>606</Paragraphs>
  <Slides>83</Slides>
  <Notes>0</Notes>
  <HiddenSlides>0</HiddenSlides>
  <MMClips>0</MMClips>
  <ScaleCrop>false</ScaleCrop>
  <HeadingPairs>
    <vt:vector size="4" baseType="variant">
      <vt:variant>
        <vt:lpstr>Design Template</vt:lpstr>
      </vt:variant>
      <vt:variant>
        <vt:i4>1</vt:i4>
      </vt:variant>
      <vt:variant>
        <vt:lpstr>Slide Titles</vt:lpstr>
      </vt:variant>
      <vt:variant>
        <vt:i4>83</vt:i4>
      </vt:variant>
    </vt:vector>
  </HeadingPairs>
  <TitlesOfParts>
    <vt:vector size="84" baseType="lpstr">
      <vt:lpstr>Office Theme</vt:lpstr>
      <vt:lpstr>Lesson # 1 – The Articles of Confederation</vt:lpstr>
      <vt:lpstr>Unit 3 Lesson 1: 11/7/12</vt:lpstr>
      <vt:lpstr>Notes: Articles of Confederation</vt:lpstr>
      <vt:lpstr>Notes: Articles of Confederation</vt:lpstr>
      <vt:lpstr>Independent Work: Reading the Articles of Confederation</vt:lpstr>
      <vt:lpstr>Homework: (written on handout)</vt:lpstr>
      <vt:lpstr>Unit 3 Lesson 1: 11/8/12</vt:lpstr>
      <vt:lpstr>Notes: Articles of Confederation</vt:lpstr>
      <vt:lpstr>Notes: Articles of Confederation</vt:lpstr>
      <vt:lpstr>Road to the Convention Timeline</vt:lpstr>
      <vt:lpstr>Warm-Up: Road to the Convention Timeline</vt:lpstr>
      <vt:lpstr>Road to the Convention Timeline</vt:lpstr>
      <vt:lpstr>Mini-Quiz</vt:lpstr>
      <vt:lpstr>Notes: Constitutional Convention</vt:lpstr>
      <vt:lpstr>Notes: Constitutional Convention</vt:lpstr>
      <vt:lpstr>Notes: Constitutional Convention</vt:lpstr>
      <vt:lpstr>Warm-Up: Constitutional Convention</vt:lpstr>
      <vt:lpstr>Notes: Constitutional Convention</vt:lpstr>
      <vt:lpstr>Notes: Constitutional Convention</vt:lpstr>
      <vt:lpstr>Notes: Constitutional Convention</vt:lpstr>
      <vt:lpstr>Notes: Constitutional Convention</vt:lpstr>
      <vt:lpstr>Notes: Constitutional Convention</vt:lpstr>
      <vt:lpstr>Homework: (written on handout)</vt:lpstr>
      <vt:lpstr>Federalist vs Anti-Federalist Papers</vt:lpstr>
      <vt:lpstr>Warm-Up: Federalist vs Anti-Federalist Papers</vt:lpstr>
      <vt:lpstr>Federalist vs Anti-Federalist Papers</vt:lpstr>
      <vt:lpstr>Warm-Up: The Bill of Rights</vt:lpstr>
      <vt:lpstr>Notes: Federalism</vt:lpstr>
      <vt:lpstr>Notes: Federalism</vt:lpstr>
      <vt:lpstr>Notes: Federalism</vt:lpstr>
      <vt:lpstr>Evolution of Federalism</vt:lpstr>
      <vt:lpstr>Warm-Up: Mini-Quiz</vt:lpstr>
      <vt:lpstr>Notes: The Washington Presidency</vt:lpstr>
      <vt:lpstr>Notes: The Washington Presidency</vt:lpstr>
      <vt:lpstr>Notes: The Washington Presidency</vt:lpstr>
      <vt:lpstr>Notes: The Washington Presidency</vt:lpstr>
      <vt:lpstr>Whiskey Rebellion Diary</vt:lpstr>
      <vt:lpstr>Unit 3 Lesson 4a: 11/19/12</vt:lpstr>
      <vt:lpstr>Notes: The Washington Presidency</vt:lpstr>
      <vt:lpstr>American Foreign Relations Activity</vt:lpstr>
      <vt:lpstr>American Foreign Relations Activity</vt:lpstr>
      <vt:lpstr>American Foreign Relations Activity</vt:lpstr>
      <vt:lpstr>Jay’s Treaty Activity</vt:lpstr>
      <vt:lpstr>Jay’s Treaty Homework</vt:lpstr>
      <vt:lpstr>Unit 3 Lesson 4b: 11/20/12</vt:lpstr>
      <vt:lpstr>Jay’s Treaty Activity</vt:lpstr>
      <vt:lpstr>Unit 3 Lesson 4b: 11/21/12</vt:lpstr>
      <vt:lpstr>Notes: The Adams Presidency</vt:lpstr>
      <vt:lpstr>Notes: The Adams Presidency</vt:lpstr>
      <vt:lpstr>Notes: The Adams Presidency</vt:lpstr>
      <vt:lpstr>Alien &amp; Sedition Acts Foldable</vt:lpstr>
      <vt:lpstr>Living Constitution Project</vt:lpstr>
      <vt:lpstr>Unit 3 Lesson 5: 11/26/12</vt:lpstr>
      <vt:lpstr>Notes: The Election of 1800</vt:lpstr>
      <vt:lpstr>Notes: The Election of 1800</vt:lpstr>
      <vt:lpstr>Most Important Year!</vt:lpstr>
      <vt:lpstr>Most Important Year!</vt:lpstr>
      <vt:lpstr>Unit 3 Lesson 6: 11/27/12</vt:lpstr>
      <vt:lpstr>Most Important Year!</vt:lpstr>
      <vt:lpstr>DON’T FORGET!</vt:lpstr>
      <vt:lpstr>DON’T FORGET!</vt:lpstr>
      <vt:lpstr>Notes: The Jefferson Presidency</vt:lpstr>
      <vt:lpstr>Notes: The Jefferson Presidency</vt:lpstr>
      <vt:lpstr>Notes: The Jefferson Presidency</vt:lpstr>
      <vt:lpstr>Notes: Unstable Neutrality</vt:lpstr>
      <vt:lpstr>Notes: Madison as President</vt:lpstr>
      <vt:lpstr>Embargo vs Macon’s Bill No. 2</vt:lpstr>
      <vt:lpstr>Unit 3 Lesson 7: 11/28/12</vt:lpstr>
      <vt:lpstr>Embargo vs Macon’s Bill No. 2</vt:lpstr>
      <vt:lpstr>Notes: Election of 1800</vt:lpstr>
      <vt:lpstr>Notes: The War of 1812</vt:lpstr>
      <vt:lpstr>Notes: The War of 1812</vt:lpstr>
      <vt:lpstr>Homework</vt:lpstr>
      <vt:lpstr>War of 1812 DBQ Poster</vt:lpstr>
      <vt:lpstr>Unit 3 Lesson 8: 11/29/12</vt:lpstr>
      <vt:lpstr>Notes: Legacy of John Marshall</vt:lpstr>
      <vt:lpstr>Notes: Role of the Supreme Court</vt:lpstr>
      <vt:lpstr>Notes: Role of the Supreme Court</vt:lpstr>
      <vt:lpstr>Homework</vt:lpstr>
      <vt:lpstr>War of 1812 DBQ Poster</vt:lpstr>
      <vt:lpstr>Unit 3 Discussion: 11/30/12</vt:lpstr>
      <vt:lpstr>Discussion</vt:lpstr>
      <vt:lpstr>Homework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#5 – The Southern Colonies</dc:title>
  <dc:creator>Tomer Vandsburger</dc:creator>
  <cp:lastModifiedBy>Tomer Vandsburger</cp:lastModifiedBy>
  <cp:revision>116</cp:revision>
  <dcterms:created xsi:type="dcterms:W3CDTF">2012-11-30T14:42:54Z</dcterms:created>
  <dcterms:modified xsi:type="dcterms:W3CDTF">2012-11-30T14:49:06Z</dcterms:modified>
</cp:coreProperties>
</file>